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87" r:id="rId2"/>
    <p:sldId id="304" r:id="rId3"/>
    <p:sldId id="307" r:id="rId4"/>
    <p:sldId id="308" r:id="rId5"/>
    <p:sldId id="309" r:id="rId6"/>
    <p:sldId id="291" r:id="rId7"/>
    <p:sldId id="294" r:id="rId8"/>
    <p:sldId id="260" r:id="rId9"/>
    <p:sldId id="289" r:id="rId10"/>
    <p:sldId id="265" r:id="rId11"/>
    <p:sldId id="264" r:id="rId12"/>
    <p:sldId id="262" r:id="rId13"/>
    <p:sldId id="270" r:id="rId14"/>
    <p:sldId id="272" r:id="rId15"/>
    <p:sldId id="274" r:id="rId16"/>
    <p:sldId id="292" r:id="rId17"/>
    <p:sldId id="280" r:id="rId18"/>
    <p:sldId id="303" r:id="rId19"/>
    <p:sldId id="310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2" r:id="rId30"/>
    <p:sldId id="323" r:id="rId31"/>
    <p:sldId id="301" r:id="rId32"/>
    <p:sldId id="302" r:id="rId33"/>
    <p:sldId id="305" r:id="rId34"/>
    <p:sldId id="282" r:id="rId35"/>
    <p:sldId id="283" r:id="rId36"/>
    <p:sldId id="284" r:id="rId37"/>
    <p:sldId id="285" r:id="rId38"/>
    <p:sldId id="286" r:id="rId39"/>
    <p:sldId id="296" r:id="rId40"/>
    <p:sldId id="297" r:id="rId41"/>
    <p:sldId id="281" r:id="rId42"/>
    <p:sldId id="306" r:id="rId43"/>
    <p:sldId id="293" r:id="rId4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7" autoAdjust="0"/>
    <p:restoredTop sz="94660"/>
  </p:normalViewPr>
  <p:slideViewPr>
    <p:cSldViewPr>
      <p:cViewPr varScale="1">
        <p:scale>
          <a:sx n="69" d="100"/>
          <a:sy n="69" d="100"/>
        </p:scale>
        <p:origin x="7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590A99-F663-43EB-AD72-E61BA604F89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8B2F6C3-0173-49B8-AD59-1000257C167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высокий уровень работоспособности;</a:t>
          </a:r>
          <a:endParaRPr lang="ru-RU" sz="2000" b="1" dirty="0">
            <a:solidFill>
              <a:schemeClr val="tx1"/>
            </a:solidFill>
          </a:endParaRPr>
        </a:p>
      </dgm:t>
    </dgm:pt>
    <dgm:pt modelId="{E4C5622B-DB30-4C3A-AB49-60458356253E}" type="parTrans" cxnId="{8D44644E-8B50-4F46-B3BA-04453CD4B591}">
      <dgm:prSet/>
      <dgm:spPr/>
      <dgm:t>
        <a:bodyPr/>
        <a:lstStyle/>
        <a:p>
          <a:endParaRPr lang="ru-RU"/>
        </a:p>
      </dgm:t>
    </dgm:pt>
    <dgm:pt modelId="{064BCCEA-28FB-4D02-86D0-8CAD6E2341BB}" type="sibTrans" cxnId="{8D44644E-8B50-4F46-B3BA-04453CD4B591}">
      <dgm:prSet/>
      <dgm:spPr/>
      <dgm:t>
        <a:bodyPr/>
        <a:lstStyle/>
        <a:p>
          <a:endParaRPr lang="ru-RU"/>
        </a:p>
      </dgm:t>
    </dgm:pt>
    <dgm:pt modelId="{57539945-4863-48A8-A5CF-2D600CB21FAA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стремление к качественному конечному результату</a:t>
          </a:r>
          <a:r>
            <a:rPr lang="ru-RU" sz="1800" dirty="0" smtClean="0"/>
            <a:t>;</a:t>
          </a:r>
          <a:endParaRPr lang="ru-RU" sz="1800" dirty="0"/>
        </a:p>
      </dgm:t>
    </dgm:pt>
    <dgm:pt modelId="{40772287-0D72-4C1C-8C5F-D5DA299D626F}" type="parTrans" cxnId="{45ADA581-EF20-4738-A9B2-6DD395205C60}">
      <dgm:prSet/>
      <dgm:spPr/>
      <dgm:t>
        <a:bodyPr/>
        <a:lstStyle/>
        <a:p>
          <a:endParaRPr lang="ru-RU"/>
        </a:p>
      </dgm:t>
    </dgm:pt>
    <dgm:pt modelId="{75DB0B14-EF0D-4420-9AF2-5ACB4A89283E}" type="sibTrans" cxnId="{45ADA581-EF20-4738-A9B2-6DD395205C60}">
      <dgm:prSet/>
      <dgm:spPr/>
      <dgm:t>
        <a:bodyPr/>
        <a:lstStyle/>
        <a:p>
          <a:endParaRPr lang="ru-RU"/>
        </a:p>
      </dgm:t>
    </dgm:pt>
    <dgm:pt modelId="{621549AE-E3AD-402C-89BA-EE0614D6F3F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творческое отношение к делу, труду;</a:t>
          </a:r>
          <a:endParaRPr lang="ru-RU" dirty="0">
            <a:solidFill>
              <a:schemeClr val="tx1"/>
            </a:solidFill>
          </a:endParaRPr>
        </a:p>
      </dgm:t>
    </dgm:pt>
    <dgm:pt modelId="{344576A6-AE4F-4E42-8336-37630D1049A4}" type="parTrans" cxnId="{5D4429D2-EA3E-4EC1-8413-3602A47A7E6A}">
      <dgm:prSet/>
      <dgm:spPr/>
      <dgm:t>
        <a:bodyPr/>
        <a:lstStyle/>
        <a:p>
          <a:endParaRPr lang="ru-RU"/>
        </a:p>
      </dgm:t>
    </dgm:pt>
    <dgm:pt modelId="{81D12F56-CAE7-44AB-B3AE-13715DA26F82}" type="sibTrans" cxnId="{5D4429D2-EA3E-4EC1-8413-3602A47A7E6A}">
      <dgm:prSet/>
      <dgm:spPr/>
      <dgm:t>
        <a:bodyPr/>
        <a:lstStyle/>
        <a:p>
          <a:endParaRPr lang="ru-RU"/>
        </a:p>
      </dgm:t>
    </dgm:pt>
    <dgm:pt modelId="{F7AABF55-1AA5-4919-ACBB-070C44AFECDD}">
      <dgm:prSet phldrT="[Текст]"/>
      <dgm:spPr/>
      <dgm:t>
        <a:bodyPr/>
        <a:lstStyle/>
        <a:p>
          <a:r>
            <a:rPr lang="ru-RU" dirty="0" smtClean="0"/>
            <a:t>стремление к профессиональному самосовершенствованию;</a:t>
          </a:r>
          <a:endParaRPr lang="ru-RU" dirty="0"/>
        </a:p>
      </dgm:t>
    </dgm:pt>
    <dgm:pt modelId="{66D05978-2564-48D8-A78C-6600B9D7BD6F}" type="parTrans" cxnId="{80AB25DC-79AF-4D0F-8AEC-E0D699C768E0}">
      <dgm:prSet/>
      <dgm:spPr/>
      <dgm:t>
        <a:bodyPr/>
        <a:lstStyle/>
        <a:p>
          <a:endParaRPr lang="ru-RU"/>
        </a:p>
      </dgm:t>
    </dgm:pt>
    <dgm:pt modelId="{F8D821EA-BD74-466B-AC4C-6A8BA34A0540}" type="sibTrans" cxnId="{80AB25DC-79AF-4D0F-8AEC-E0D699C768E0}">
      <dgm:prSet/>
      <dgm:spPr/>
      <dgm:t>
        <a:bodyPr/>
        <a:lstStyle/>
        <a:p>
          <a:endParaRPr lang="ru-RU"/>
        </a:p>
      </dgm:t>
    </dgm:pt>
    <dgm:pt modelId="{74C68B9E-92CF-4399-BE60-F47CAD7E3B10}">
      <dgm:prSet phldrT="[Текст]"/>
      <dgm:spPr/>
      <dgm:t>
        <a:bodyPr/>
        <a:lstStyle/>
        <a:p>
          <a:r>
            <a:rPr lang="ru-RU" dirty="0" smtClean="0"/>
            <a:t>способность к самообразованию, самореализации, саморазвитию. </a:t>
          </a:r>
          <a:endParaRPr lang="ru-RU" dirty="0"/>
        </a:p>
      </dgm:t>
    </dgm:pt>
    <dgm:pt modelId="{EBF44B17-B131-4294-A6E2-497D8B3C91D6}" type="parTrans" cxnId="{6DB75A32-4C34-41BD-90B6-0C93FDF81603}">
      <dgm:prSet/>
      <dgm:spPr/>
      <dgm:t>
        <a:bodyPr/>
        <a:lstStyle/>
        <a:p>
          <a:endParaRPr lang="ru-RU"/>
        </a:p>
      </dgm:t>
    </dgm:pt>
    <dgm:pt modelId="{589F3DA2-A04E-4339-A02B-223CBD9491FB}" type="sibTrans" cxnId="{6DB75A32-4C34-41BD-90B6-0C93FDF81603}">
      <dgm:prSet/>
      <dgm:spPr/>
      <dgm:t>
        <a:bodyPr/>
        <a:lstStyle/>
        <a:p>
          <a:endParaRPr lang="ru-RU"/>
        </a:p>
      </dgm:t>
    </dgm:pt>
    <dgm:pt modelId="{FBA1DD39-22D3-40DF-8B84-B3F890FB86FF}">
      <dgm:prSet/>
      <dgm:spPr/>
      <dgm:t>
        <a:bodyPr/>
        <a:lstStyle/>
        <a:p>
          <a:r>
            <a:rPr lang="ru-RU" dirty="0" err="1" smtClean="0"/>
            <a:t>стрессоустойчивость</a:t>
          </a:r>
          <a:r>
            <a:rPr lang="ru-RU" dirty="0" smtClean="0"/>
            <a:t>, способность преодолевать трудности;</a:t>
          </a:r>
          <a:endParaRPr lang="ru-RU" dirty="0"/>
        </a:p>
      </dgm:t>
    </dgm:pt>
    <dgm:pt modelId="{ABA40731-D222-486E-A35F-A33A72CBB5D3}" type="parTrans" cxnId="{D010B0C3-10D3-497E-92DD-B0B99B9E318B}">
      <dgm:prSet/>
      <dgm:spPr/>
      <dgm:t>
        <a:bodyPr/>
        <a:lstStyle/>
        <a:p>
          <a:endParaRPr lang="ru-RU"/>
        </a:p>
      </dgm:t>
    </dgm:pt>
    <dgm:pt modelId="{408AFB43-235C-49F1-AFA4-1E7E83A4EC0C}" type="sibTrans" cxnId="{D010B0C3-10D3-497E-92DD-B0B99B9E318B}">
      <dgm:prSet/>
      <dgm:spPr/>
      <dgm:t>
        <a:bodyPr/>
        <a:lstStyle/>
        <a:p>
          <a:endParaRPr lang="ru-RU"/>
        </a:p>
      </dgm:t>
    </dgm:pt>
    <dgm:pt modelId="{C284B176-E159-4050-A9D0-A5030B158725}" type="pres">
      <dgm:prSet presAssocID="{A7590A99-F663-43EB-AD72-E61BA604F89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2D21D2-ED0E-4E59-A2B6-4703865B4C1E}" type="pres">
      <dgm:prSet presAssocID="{98B2F6C3-0173-49B8-AD59-1000257C167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AC2721-91DC-4965-A557-02C36F85F279}" type="pres">
      <dgm:prSet presAssocID="{064BCCEA-28FB-4D02-86D0-8CAD6E2341BB}" presName="sibTrans" presStyleCnt="0"/>
      <dgm:spPr/>
    </dgm:pt>
    <dgm:pt modelId="{051D4B29-4ECA-4878-9946-A1452EDFE3E7}" type="pres">
      <dgm:prSet presAssocID="{57539945-4863-48A8-A5CF-2D600CB21FA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09FFD6-23BF-4C08-BF11-A4234D406F66}" type="pres">
      <dgm:prSet presAssocID="{75DB0B14-EF0D-4420-9AF2-5ACB4A89283E}" presName="sibTrans" presStyleCnt="0"/>
      <dgm:spPr/>
    </dgm:pt>
    <dgm:pt modelId="{DC1AD51C-5986-4D5B-A0BB-10EE8F60A3BD}" type="pres">
      <dgm:prSet presAssocID="{621549AE-E3AD-402C-89BA-EE0614D6F3F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960782-A532-433F-A28B-592628211683}" type="pres">
      <dgm:prSet presAssocID="{81D12F56-CAE7-44AB-B3AE-13715DA26F82}" presName="sibTrans" presStyleCnt="0"/>
      <dgm:spPr/>
    </dgm:pt>
    <dgm:pt modelId="{CF8E78F9-A97D-4129-9B58-C6362209BECE}" type="pres">
      <dgm:prSet presAssocID="{FBA1DD39-22D3-40DF-8B84-B3F890FB86F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2732CE-3210-4A11-9369-A59D5532C77D}" type="pres">
      <dgm:prSet presAssocID="{408AFB43-235C-49F1-AFA4-1E7E83A4EC0C}" presName="sibTrans" presStyleCnt="0"/>
      <dgm:spPr/>
    </dgm:pt>
    <dgm:pt modelId="{F94EBDC0-D855-4211-824B-94C9C1CFDDD9}" type="pres">
      <dgm:prSet presAssocID="{F7AABF55-1AA5-4919-ACBB-070C44AFECD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094E12-F7F5-450B-A1A4-3392D6538098}" type="pres">
      <dgm:prSet presAssocID="{F8D821EA-BD74-466B-AC4C-6A8BA34A0540}" presName="sibTrans" presStyleCnt="0"/>
      <dgm:spPr/>
    </dgm:pt>
    <dgm:pt modelId="{B87222B4-99FE-4C72-9397-71B1459062F2}" type="pres">
      <dgm:prSet presAssocID="{74C68B9E-92CF-4399-BE60-F47CAD7E3B1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4429D2-EA3E-4EC1-8413-3602A47A7E6A}" srcId="{A7590A99-F663-43EB-AD72-E61BA604F897}" destId="{621549AE-E3AD-402C-89BA-EE0614D6F3FF}" srcOrd="2" destOrd="0" parTransId="{344576A6-AE4F-4E42-8336-37630D1049A4}" sibTransId="{81D12F56-CAE7-44AB-B3AE-13715DA26F82}"/>
    <dgm:cxn modelId="{CC56050E-F068-4CFC-A599-3292942EC87B}" type="presOf" srcId="{FBA1DD39-22D3-40DF-8B84-B3F890FB86FF}" destId="{CF8E78F9-A97D-4129-9B58-C6362209BECE}" srcOrd="0" destOrd="0" presId="urn:microsoft.com/office/officeart/2005/8/layout/default"/>
    <dgm:cxn modelId="{D010B0C3-10D3-497E-92DD-B0B99B9E318B}" srcId="{A7590A99-F663-43EB-AD72-E61BA604F897}" destId="{FBA1DD39-22D3-40DF-8B84-B3F890FB86FF}" srcOrd="3" destOrd="0" parTransId="{ABA40731-D222-486E-A35F-A33A72CBB5D3}" sibTransId="{408AFB43-235C-49F1-AFA4-1E7E83A4EC0C}"/>
    <dgm:cxn modelId="{8D44644E-8B50-4F46-B3BA-04453CD4B591}" srcId="{A7590A99-F663-43EB-AD72-E61BA604F897}" destId="{98B2F6C3-0173-49B8-AD59-1000257C1676}" srcOrd="0" destOrd="0" parTransId="{E4C5622B-DB30-4C3A-AB49-60458356253E}" sibTransId="{064BCCEA-28FB-4D02-86D0-8CAD6E2341BB}"/>
    <dgm:cxn modelId="{AF22C5FF-0C05-424B-BBF7-4E48B6621BE6}" type="presOf" srcId="{74C68B9E-92CF-4399-BE60-F47CAD7E3B10}" destId="{B87222B4-99FE-4C72-9397-71B1459062F2}" srcOrd="0" destOrd="0" presId="urn:microsoft.com/office/officeart/2005/8/layout/default"/>
    <dgm:cxn modelId="{80AB25DC-79AF-4D0F-8AEC-E0D699C768E0}" srcId="{A7590A99-F663-43EB-AD72-E61BA604F897}" destId="{F7AABF55-1AA5-4919-ACBB-070C44AFECDD}" srcOrd="4" destOrd="0" parTransId="{66D05978-2564-48D8-A78C-6600B9D7BD6F}" sibTransId="{F8D821EA-BD74-466B-AC4C-6A8BA34A0540}"/>
    <dgm:cxn modelId="{0B42449B-67F7-452E-ADFF-9732915C6257}" type="presOf" srcId="{A7590A99-F663-43EB-AD72-E61BA604F897}" destId="{C284B176-E159-4050-A9D0-A5030B158725}" srcOrd="0" destOrd="0" presId="urn:microsoft.com/office/officeart/2005/8/layout/default"/>
    <dgm:cxn modelId="{7F2444D8-7B9F-4D26-B1F1-BC23232935C1}" type="presOf" srcId="{57539945-4863-48A8-A5CF-2D600CB21FAA}" destId="{051D4B29-4ECA-4878-9946-A1452EDFE3E7}" srcOrd="0" destOrd="0" presId="urn:microsoft.com/office/officeart/2005/8/layout/default"/>
    <dgm:cxn modelId="{45ADA581-EF20-4738-A9B2-6DD395205C60}" srcId="{A7590A99-F663-43EB-AD72-E61BA604F897}" destId="{57539945-4863-48A8-A5CF-2D600CB21FAA}" srcOrd="1" destOrd="0" parTransId="{40772287-0D72-4C1C-8C5F-D5DA299D626F}" sibTransId="{75DB0B14-EF0D-4420-9AF2-5ACB4A89283E}"/>
    <dgm:cxn modelId="{6DB75A32-4C34-41BD-90B6-0C93FDF81603}" srcId="{A7590A99-F663-43EB-AD72-E61BA604F897}" destId="{74C68B9E-92CF-4399-BE60-F47CAD7E3B10}" srcOrd="5" destOrd="0" parTransId="{EBF44B17-B131-4294-A6E2-497D8B3C91D6}" sibTransId="{589F3DA2-A04E-4339-A02B-223CBD9491FB}"/>
    <dgm:cxn modelId="{6FEC4F8B-7988-40CA-AE79-E59AC3D27652}" type="presOf" srcId="{98B2F6C3-0173-49B8-AD59-1000257C1676}" destId="{6B2D21D2-ED0E-4E59-A2B6-4703865B4C1E}" srcOrd="0" destOrd="0" presId="urn:microsoft.com/office/officeart/2005/8/layout/default"/>
    <dgm:cxn modelId="{084FF05E-D8BD-4920-8B7B-930EBC079D2C}" type="presOf" srcId="{F7AABF55-1AA5-4919-ACBB-070C44AFECDD}" destId="{F94EBDC0-D855-4211-824B-94C9C1CFDDD9}" srcOrd="0" destOrd="0" presId="urn:microsoft.com/office/officeart/2005/8/layout/default"/>
    <dgm:cxn modelId="{564234B5-AFFD-490D-8047-F80A3557B31F}" type="presOf" srcId="{621549AE-E3AD-402C-89BA-EE0614D6F3FF}" destId="{DC1AD51C-5986-4D5B-A0BB-10EE8F60A3BD}" srcOrd="0" destOrd="0" presId="urn:microsoft.com/office/officeart/2005/8/layout/default"/>
    <dgm:cxn modelId="{03107DD3-8251-4559-B1AA-759116B2D024}" type="presParOf" srcId="{C284B176-E159-4050-A9D0-A5030B158725}" destId="{6B2D21D2-ED0E-4E59-A2B6-4703865B4C1E}" srcOrd="0" destOrd="0" presId="urn:microsoft.com/office/officeart/2005/8/layout/default"/>
    <dgm:cxn modelId="{54A228A4-218A-4FEA-9FE0-CAC995B4AB9C}" type="presParOf" srcId="{C284B176-E159-4050-A9D0-A5030B158725}" destId="{EFAC2721-91DC-4965-A557-02C36F85F279}" srcOrd="1" destOrd="0" presId="urn:microsoft.com/office/officeart/2005/8/layout/default"/>
    <dgm:cxn modelId="{EF6FAF82-2FE4-4C3D-B07C-FB2CA70C1E29}" type="presParOf" srcId="{C284B176-E159-4050-A9D0-A5030B158725}" destId="{051D4B29-4ECA-4878-9946-A1452EDFE3E7}" srcOrd="2" destOrd="0" presId="urn:microsoft.com/office/officeart/2005/8/layout/default"/>
    <dgm:cxn modelId="{61C96AE8-011C-41AE-87C1-D4244A52F2C9}" type="presParOf" srcId="{C284B176-E159-4050-A9D0-A5030B158725}" destId="{9C09FFD6-23BF-4C08-BF11-A4234D406F66}" srcOrd="3" destOrd="0" presId="urn:microsoft.com/office/officeart/2005/8/layout/default"/>
    <dgm:cxn modelId="{C3F47932-A144-4E0C-9119-1175D752F787}" type="presParOf" srcId="{C284B176-E159-4050-A9D0-A5030B158725}" destId="{DC1AD51C-5986-4D5B-A0BB-10EE8F60A3BD}" srcOrd="4" destOrd="0" presId="urn:microsoft.com/office/officeart/2005/8/layout/default"/>
    <dgm:cxn modelId="{ECE11764-6613-4D8F-AFF8-C1545E805DE4}" type="presParOf" srcId="{C284B176-E159-4050-A9D0-A5030B158725}" destId="{5D960782-A532-433F-A28B-592628211683}" srcOrd="5" destOrd="0" presId="urn:microsoft.com/office/officeart/2005/8/layout/default"/>
    <dgm:cxn modelId="{8A9470E5-2AAA-454D-AB9A-D0B6416DD258}" type="presParOf" srcId="{C284B176-E159-4050-A9D0-A5030B158725}" destId="{CF8E78F9-A97D-4129-9B58-C6362209BECE}" srcOrd="6" destOrd="0" presId="urn:microsoft.com/office/officeart/2005/8/layout/default"/>
    <dgm:cxn modelId="{81555530-9B8E-428F-B413-A2CFC98B3331}" type="presParOf" srcId="{C284B176-E159-4050-A9D0-A5030B158725}" destId="{352732CE-3210-4A11-9369-A59D5532C77D}" srcOrd="7" destOrd="0" presId="urn:microsoft.com/office/officeart/2005/8/layout/default"/>
    <dgm:cxn modelId="{49071CAE-4CE8-484B-A268-C7BEFDE634D3}" type="presParOf" srcId="{C284B176-E159-4050-A9D0-A5030B158725}" destId="{F94EBDC0-D855-4211-824B-94C9C1CFDDD9}" srcOrd="8" destOrd="0" presId="urn:microsoft.com/office/officeart/2005/8/layout/default"/>
    <dgm:cxn modelId="{5BEF86F6-4A04-4044-BAC7-6E5B6FB70E17}" type="presParOf" srcId="{C284B176-E159-4050-A9D0-A5030B158725}" destId="{CA094E12-F7F5-450B-A1A4-3392D6538098}" srcOrd="9" destOrd="0" presId="urn:microsoft.com/office/officeart/2005/8/layout/default"/>
    <dgm:cxn modelId="{8391C19E-CD53-4853-9BF8-8A126E18B299}" type="presParOf" srcId="{C284B176-E159-4050-A9D0-A5030B158725}" destId="{B87222B4-99FE-4C72-9397-71B1459062F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17C768-1015-4310-9C2B-C19EF592EB3D}" type="doc">
      <dgm:prSet loTypeId="urn:microsoft.com/office/officeart/2005/8/layout/venn1" loCatId="relationship" qsTypeId="urn:microsoft.com/office/officeart/2005/8/quickstyle/simple1" qsCatId="simple" csTypeId="urn:microsoft.com/office/officeart/2005/8/colors/colorful1#1" csCatId="colorful" phldr="1"/>
      <dgm:spPr/>
    </dgm:pt>
    <dgm:pt modelId="{BF9B5667-F13C-44C8-A879-A422A7326BA5}">
      <dgm:prSet phldrT="[Текст]" custT="1"/>
      <dgm:spPr/>
      <dgm:t>
        <a:bodyPr/>
        <a:lstStyle/>
        <a:p>
          <a:r>
            <a:rPr lang="ru-RU" sz="2400" dirty="0" smtClean="0"/>
            <a:t>профориентационная работа</a:t>
          </a:r>
          <a:endParaRPr lang="ru-RU" sz="2400" dirty="0"/>
        </a:p>
      </dgm:t>
    </dgm:pt>
    <dgm:pt modelId="{8A0732FA-9CB0-4BB6-8E12-F68ACA636683}" type="parTrans" cxnId="{98EB4571-5F66-436D-8C6E-5A9C31A17E2E}">
      <dgm:prSet/>
      <dgm:spPr/>
      <dgm:t>
        <a:bodyPr/>
        <a:lstStyle/>
        <a:p>
          <a:endParaRPr lang="ru-RU"/>
        </a:p>
      </dgm:t>
    </dgm:pt>
    <dgm:pt modelId="{3F771E41-77CD-4647-98F4-3DB155BC8FBA}" type="sibTrans" cxnId="{98EB4571-5F66-436D-8C6E-5A9C31A17E2E}">
      <dgm:prSet/>
      <dgm:spPr/>
      <dgm:t>
        <a:bodyPr/>
        <a:lstStyle/>
        <a:p>
          <a:endParaRPr lang="ru-RU"/>
        </a:p>
      </dgm:t>
    </dgm:pt>
    <dgm:pt modelId="{F8CF64C1-F38E-41ED-AC00-62353554B0DF}">
      <dgm:prSet phldrT="[Текст]"/>
      <dgm:spPr/>
      <dgm:t>
        <a:bodyPr/>
        <a:lstStyle/>
        <a:p>
          <a:r>
            <a:rPr lang="ru-RU" dirty="0" smtClean="0"/>
            <a:t>Проектирование карьеры и трудоустройством выпускников.</a:t>
          </a:r>
          <a:endParaRPr lang="ru-RU" dirty="0"/>
        </a:p>
      </dgm:t>
    </dgm:pt>
    <dgm:pt modelId="{0445B7F1-96BB-43B1-8CE3-96B3DDBBF374}" type="parTrans" cxnId="{90C26D68-EDE7-4C54-AA63-675B990CD6A7}">
      <dgm:prSet/>
      <dgm:spPr/>
      <dgm:t>
        <a:bodyPr/>
        <a:lstStyle/>
        <a:p>
          <a:endParaRPr lang="ru-RU"/>
        </a:p>
      </dgm:t>
    </dgm:pt>
    <dgm:pt modelId="{AAB6F722-E377-4E91-99D0-3CDF2A81C213}" type="sibTrans" cxnId="{90C26D68-EDE7-4C54-AA63-675B990CD6A7}">
      <dgm:prSet/>
      <dgm:spPr/>
      <dgm:t>
        <a:bodyPr/>
        <a:lstStyle/>
        <a:p>
          <a:endParaRPr lang="ru-RU"/>
        </a:p>
      </dgm:t>
    </dgm:pt>
    <dgm:pt modelId="{7265DD29-8523-4D24-A6EF-CAC1B1CA36E6}">
      <dgm:prSet phldrT="[Текст]"/>
      <dgm:spPr/>
      <dgm:t>
        <a:bodyPr/>
        <a:lstStyle/>
        <a:p>
          <a:r>
            <a:rPr lang="ru-RU" dirty="0" smtClean="0"/>
            <a:t>Технология организация образовательного процесса</a:t>
          </a:r>
          <a:endParaRPr lang="ru-RU" dirty="0"/>
        </a:p>
      </dgm:t>
    </dgm:pt>
    <dgm:pt modelId="{45D9A2FB-CB21-404E-A6C8-E85F9A7733C2}" type="parTrans" cxnId="{74BF67F7-A242-4E01-BC97-F3158D1FB5DD}">
      <dgm:prSet/>
      <dgm:spPr/>
      <dgm:t>
        <a:bodyPr/>
        <a:lstStyle/>
        <a:p>
          <a:endParaRPr lang="ru-RU"/>
        </a:p>
      </dgm:t>
    </dgm:pt>
    <dgm:pt modelId="{EFE8982D-746A-443D-A028-50A126886831}" type="sibTrans" cxnId="{74BF67F7-A242-4E01-BC97-F3158D1FB5DD}">
      <dgm:prSet/>
      <dgm:spPr/>
      <dgm:t>
        <a:bodyPr/>
        <a:lstStyle/>
        <a:p>
          <a:endParaRPr lang="ru-RU"/>
        </a:p>
      </dgm:t>
    </dgm:pt>
    <dgm:pt modelId="{560634AE-5198-48BF-A2BA-B2FDF9458037}" type="pres">
      <dgm:prSet presAssocID="{5D17C768-1015-4310-9C2B-C19EF592EB3D}" presName="compositeShape" presStyleCnt="0">
        <dgm:presLayoutVars>
          <dgm:chMax val="7"/>
          <dgm:dir/>
          <dgm:resizeHandles val="exact"/>
        </dgm:presLayoutVars>
      </dgm:prSet>
      <dgm:spPr/>
    </dgm:pt>
    <dgm:pt modelId="{F0F9EE69-3C1C-4AD0-B25C-F37FB50D978B}" type="pres">
      <dgm:prSet presAssocID="{BF9B5667-F13C-44C8-A879-A422A7326BA5}" presName="circ1" presStyleLbl="vennNode1" presStyleIdx="0" presStyleCnt="3" custScaleX="114144"/>
      <dgm:spPr/>
      <dgm:t>
        <a:bodyPr/>
        <a:lstStyle/>
        <a:p>
          <a:endParaRPr lang="ru-RU"/>
        </a:p>
      </dgm:t>
    </dgm:pt>
    <dgm:pt modelId="{D92D7BC1-9799-42FC-A33F-82C6AAAA983D}" type="pres">
      <dgm:prSet presAssocID="{BF9B5667-F13C-44C8-A879-A422A7326BA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AA675-F4C5-4E4B-88BC-CDBF5BB4A9E5}" type="pres">
      <dgm:prSet presAssocID="{F8CF64C1-F38E-41ED-AC00-62353554B0DF}" presName="circ2" presStyleLbl="vennNode1" presStyleIdx="1" presStyleCnt="3"/>
      <dgm:spPr/>
      <dgm:t>
        <a:bodyPr/>
        <a:lstStyle/>
        <a:p>
          <a:endParaRPr lang="ru-RU"/>
        </a:p>
      </dgm:t>
    </dgm:pt>
    <dgm:pt modelId="{90BCA0FD-C096-4D3C-862E-110C283ECEF9}" type="pres">
      <dgm:prSet presAssocID="{F8CF64C1-F38E-41ED-AC00-62353554B0D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0BC26-808A-4B50-BC3C-8530E8DC9C55}" type="pres">
      <dgm:prSet presAssocID="{7265DD29-8523-4D24-A6EF-CAC1B1CA36E6}" presName="circ3" presStyleLbl="vennNode1" presStyleIdx="2" presStyleCnt="3"/>
      <dgm:spPr/>
      <dgm:t>
        <a:bodyPr/>
        <a:lstStyle/>
        <a:p>
          <a:endParaRPr lang="ru-RU"/>
        </a:p>
      </dgm:t>
    </dgm:pt>
    <dgm:pt modelId="{AE72A51F-7F06-4FE1-AC1E-E7F996176662}" type="pres">
      <dgm:prSet presAssocID="{7265DD29-8523-4D24-A6EF-CAC1B1CA36E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D4A048-61FA-4774-A8B0-F64B0FC71A1E}" type="presOf" srcId="{F8CF64C1-F38E-41ED-AC00-62353554B0DF}" destId="{90BCA0FD-C096-4D3C-862E-110C283ECEF9}" srcOrd="1" destOrd="0" presId="urn:microsoft.com/office/officeart/2005/8/layout/venn1"/>
    <dgm:cxn modelId="{0CE34594-424E-455B-995A-77A00A317D1F}" type="presOf" srcId="{BF9B5667-F13C-44C8-A879-A422A7326BA5}" destId="{D92D7BC1-9799-42FC-A33F-82C6AAAA983D}" srcOrd="1" destOrd="0" presId="urn:microsoft.com/office/officeart/2005/8/layout/venn1"/>
    <dgm:cxn modelId="{5363356E-D771-4B9D-8090-6BC9E4617D36}" type="presOf" srcId="{5D17C768-1015-4310-9C2B-C19EF592EB3D}" destId="{560634AE-5198-48BF-A2BA-B2FDF9458037}" srcOrd="0" destOrd="0" presId="urn:microsoft.com/office/officeart/2005/8/layout/venn1"/>
    <dgm:cxn modelId="{9C26F164-812B-42F9-9B3B-1D086DC5FB96}" type="presOf" srcId="{7265DD29-8523-4D24-A6EF-CAC1B1CA36E6}" destId="{AEE0BC26-808A-4B50-BC3C-8530E8DC9C55}" srcOrd="0" destOrd="0" presId="urn:microsoft.com/office/officeart/2005/8/layout/venn1"/>
    <dgm:cxn modelId="{90C26D68-EDE7-4C54-AA63-675B990CD6A7}" srcId="{5D17C768-1015-4310-9C2B-C19EF592EB3D}" destId="{F8CF64C1-F38E-41ED-AC00-62353554B0DF}" srcOrd="1" destOrd="0" parTransId="{0445B7F1-96BB-43B1-8CE3-96B3DDBBF374}" sibTransId="{AAB6F722-E377-4E91-99D0-3CDF2A81C213}"/>
    <dgm:cxn modelId="{74BF67F7-A242-4E01-BC97-F3158D1FB5DD}" srcId="{5D17C768-1015-4310-9C2B-C19EF592EB3D}" destId="{7265DD29-8523-4D24-A6EF-CAC1B1CA36E6}" srcOrd="2" destOrd="0" parTransId="{45D9A2FB-CB21-404E-A6C8-E85F9A7733C2}" sibTransId="{EFE8982D-746A-443D-A028-50A126886831}"/>
    <dgm:cxn modelId="{98EB4571-5F66-436D-8C6E-5A9C31A17E2E}" srcId="{5D17C768-1015-4310-9C2B-C19EF592EB3D}" destId="{BF9B5667-F13C-44C8-A879-A422A7326BA5}" srcOrd="0" destOrd="0" parTransId="{8A0732FA-9CB0-4BB6-8E12-F68ACA636683}" sibTransId="{3F771E41-77CD-4647-98F4-3DB155BC8FBA}"/>
    <dgm:cxn modelId="{6729CEDC-C3CA-4A67-9A25-5380817358F9}" type="presOf" srcId="{7265DD29-8523-4D24-A6EF-CAC1B1CA36E6}" destId="{AE72A51F-7F06-4FE1-AC1E-E7F996176662}" srcOrd="1" destOrd="0" presId="urn:microsoft.com/office/officeart/2005/8/layout/venn1"/>
    <dgm:cxn modelId="{1E96FCE6-1E1F-4DC4-A2BA-00AAF35D9D4F}" type="presOf" srcId="{BF9B5667-F13C-44C8-A879-A422A7326BA5}" destId="{F0F9EE69-3C1C-4AD0-B25C-F37FB50D978B}" srcOrd="0" destOrd="0" presId="urn:microsoft.com/office/officeart/2005/8/layout/venn1"/>
    <dgm:cxn modelId="{6B6675B5-D253-4E99-9FD9-A33BBF912F3B}" type="presOf" srcId="{F8CF64C1-F38E-41ED-AC00-62353554B0DF}" destId="{638AA675-F4C5-4E4B-88BC-CDBF5BB4A9E5}" srcOrd="0" destOrd="0" presId="urn:microsoft.com/office/officeart/2005/8/layout/venn1"/>
    <dgm:cxn modelId="{EF224280-152E-469F-93EF-538F2C2EEBA0}" type="presParOf" srcId="{560634AE-5198-48BF-A2BA-B2FDF9458037}" destId="{F0F9EE69-3C1C-4AD0-B25C-F37FB50D978B}" srcOrd="0" destOrd="0" presId="urn:microsoft.com/office/officeart/2005/8/layout/venn1"/>
    <dgm:cxn modelId="{05C6AA27-0C73-4B3F-A903-510139DA4E50}" type="presParOf" srcId="{560634AE-5198-48BF-A2BA-B2FDF9458037}" destId="{D92D7BC1-9799-42FC-A33F-82C6AAAA983D}" srcOrd="1" destOrd="0" presId="urn:microsoft.com/office/officeart/2005/8/layout/venn1"/>
    <dgm:cxn modelId="{433B3D55-B9A5-4AD8-A995-418D7ACCA32A}" type="presParOf" srcId="{560634AE-5198-48BF-A2BA-B2FDF9458037}" destId="{638AA675-F4C5-4E4B-88BC-CDBF5BB4A9E5}" srcOrd="2" destOrd="0" presId="urn:microsoft.com/office/officeart/2005/8/layout/venn1"/>
    <dgm:cxn modelId="{29082FF6-1702-4CD4-B74D-40863ECD32F7}" type="presParOf" srcId="{560634AE-5198-48BF-A2BA-B2FDF9458037}" destId="{90BCA0FD-C096-4D3C-862E-110C283ECEF9}" srcOrd="3" destOrd="0" presId="urn:microsoft.com/office/officeart/2005/8/layout/venn1"/>
    <dgm:cxn modelId="{58E4FF99-9140-4635-8D78-572272D1D45F}" type="presParOf" srcId="{560634AE-5198-48BF-A2BA-B2FDF9458037}" destId="{AEE0BC26-808A-4B50-BC3C-8530E8DC9C55}" srcOrd="4" destOrd="0" presId="urn:microsoft.com/office/officeart/2005/8/layout/venn1"/>
    <dgm:cxn modelId="{E6648375-9A71-4A4E-BEA5-FD653628156D}" type="presParOf" srcId="{560634AE-5198-48BF-A2BA-B2FDF9458037}" destId="{AE72A51F-7F06-4FE1-AC1E-E7F996176662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D21D2-ED0E-4E59-A2B6-4703865B4C1E}">
      <dsp:nvSpPr>
        <dsp:cNvPr id="0" name=""/>
        <dsp:cNvSpPr/>
      </dsp:nvSpPr>
      <dsp:spPr>
        <a:xfrm>
          <a:off x="1534120" y="20"/>
          <a:ext cx="2893218" cy="17359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высокий уровень работоспособности;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534120" y="20"/>
        <a:ext cx="2893218" cy="1735931"/>
      </dsp:txXfrm>
    </dsp:sp>
    <dsp:sp modelId="{051D4B29-4ECA-4878-9946-A1452EDFE3E7}">
      <dsp:nvSpPr>
        <dsp:cNvPr id="0" name=""/>
        <dsp:cNvSpPr/>
      </dsp:nvSpPr>
      <dsp:spPr>
        <a:xfrm>
          <a:off x="4716660" y="20"/>
          <a:ext cx="2893218" cy="1735931"/>
        </a:xfrm>
        <a:prstGeom prst="rect">
          <a:avLst/>
        </a:prstGeom>
        <a:solidFill>
          <a:schemeClr val="accent2">
            <a:hueOff val="3801769"/>
            <a:satOff val="-7337"/>
            <a:lumOff val="-9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стремление к качественному конечному результату</a:t>
          </a:r>
          <a:r>
            <a:rPr lang="ru-RU" sz="1800" kern="1200" dirty="0" smtClean="0"/>
            <a:t>;</a:t>
          </a:r>
          <a:endParaRPr lang="ru-RU" sz="1800" kern="1200" dirty="0"/>
        </a:p>
      </dsp:txBody>
      <dsp:txXfrm>
        <a:off x="4716660" y="20"/>
        <a:ext cx="2893218" cy="1735931"/>
      </dsp:txXfrm>
    </dsp:sp>
    <dsp:sp modelId="{DC1AD51C-5986-4D5B-A0BB-10EE8F60A3BD}">
      <dsp:nvSpPr>
        <dsp:cNvPr id="0" name=""/>
        <dsp:cNvSpPr/>
      </dsp:nvSpPr>
      <dsp:spPr>
        <a:xfrm>
          <a:off x="1534120" y="2025273"/>
          <a:ext cx="2893218" cy="1735931"/>
        </a:xfrm>
        <a:prstGeom prst="rect">
          <a:avLst/>
        </a:prstGeom>
        <a:solidFill>
          <a:schemeClr val="accent2">
            <a:hueOff val="7603537"/>
            <a:satOff val="-14674"/>
            <a:lumOff val="-18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</a:rPr>
            <a:t>творческое отношение к делу, труду;</a:t>
          </a:r>
          <a:endParaRPr lang="ru-RU" sz="1900" kern="1200" dirty="0">
            <a:solidFill>
              <a:schemeClr val="tx1"/>
            </a:solidFill>
          </a:endParaRPr>
        </a:p>
      </dsp:txBody>
      <dsp:txXfrm>
        <a:off x="1534120" y="2025273"/>
        <a:ext cx="2893218" cy="1735931"/>
      </dsp:txXfrm>
    </dsp:sp>
    <dsp:sp modelId="{CF8E78F9-A97D-4129-9B58-C6362209BECE}">
      <dsp:nvSpPr>
        <dsp:cNvPr id="0" name=""/>
        <dsp:cNvSpPr/>
      </dsp:nvSpPr>
      <dsp:spPr>
        <a:xfrm>
          <a:off x="4716660" y="2025273"/>
          <a:ext cx="2893218" cy="1735931"/>
        </a:xfrm>
        <a:prstGeom prst="rect">
          <a:avLst/>
        </a:prstGeom>
        <a:solidFill>
          <a:schemeClr val="accent2">
            <a:hueOff val="11405306"/>
            <a:satOff val="-22012"/>
            <a:lumOff val="-28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стрессоустойчивость</a:t>
          </a:r>
          <a:r>
            <a:rPr lang="ru-RU" sz="1900" kern="1200" dirty="0" smtClean="0"/>
            <a:t>, способность преодолевать трудности;</a:t>
          </a:r>
          <a:endParaRPr lang="ru-RU" sz="1900" kern="1200" dirty="0"/>
        </a:p>
      </dsp:txBody>
      <dsp:txXfrm>
        <a:off x="4716660" y="2025273"/>
        <a:ext cx="2893218" cy="1735931"/>
      </dsp:txXfrm>
    </dsp:sp>
    <dsp:sp modelId="{F94EBDC0-D855-4211-824B-94C9C1CFDDD9}">
      <dsp:nvSpPr>
        <dsp:cNvPr id="0" name=""/>
        <dsp:cNvSpPr/>
      </dsp:nvSpPr>
      <dsp:spPr>
        <a:xfrm>
          <a:off x="1534120" y="4050526"/>
          <a:ext cx="2893218" cy="1735931"/>
        </a:xfrm>
        <a:prstGeom prst="rect">
          <a:avLst/>
        </a:prstGeom>
        <a:solidFill>
          <a:schemeClr val="accent2">
            <a:hueOff val="15207075"/>
            <a:satOff val="-29349"/>
            <a:lumOff val="-37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стремление к профессиональному самосовершенствованию;</a:t>
          </a:r>
          <a:endParaRPr lang="ru-RU" sz="1900" kern="1200" dirty="0"/>
        </a:p>
      </dsp:txBody>
      <dsp:txXfrm>
        <a:off x="1534120" y="4050526"/>
        <a:ext cx="2893218" cy="1735931"/>
      </dsp:txXfrm>
    </dsp:sp>
    <dsp:sp modelId="{B87222B4-99FE-4C72-9397-71B1459062F2}">
      <dsp:nvSpPr>
        <dsp:cNvPr id="0" name=""/>
        <dsp:cNvSpPr/>
      </dsp:nvSpPr>
      <dsp:spPr>
        <a:xfrm>
          <a:off x="4716660" y="4050526"/>
          <a:ext cx="2893218" cy="1735931"/>
        </a:xfrm>
        <a:prstGeom prst="rect">
          <a:avLst/>
        </a:prstGeom>
        <a:solidFill>
          <a:schemeClr val="accent2">
            <a:hueOff val="19008843"/>
            <a:satOff val="-36686"/>
            <a:lumOff val="-471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способность к самообразованию, самореализации, саморазвитию. </a:t>
          </a:r>
          <a:endParaRPr lang="ru-RU" sz="1900" kern="1200" dirty="0"/>
        </a:p>
      </dsp:txBody>
      <dsp:txXfrm>
        <a:off x="4716660" y="4050526"/>
        <a:ext cx="2893218" cy="1735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9EE69-3C1C-4AD0-B25C-F37FB50D978B}">
      <dsp:nvSpPr>
        <dsp:cNvPr id="0" name=""/>
        <dsp:cNvSpPr/>
      </dsp:nvSpPr>
      <dsp:spPr>
        <a:xfrm>
          <a:off x="2939955" y="83046"/>
          <a:ext cx="4550037" cy="398622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профориентационная работа</a:t>
          </a:r>
          <a:endParaRPr lang="ru-RU" sz="2400" kern="1200" dirty="0"/>
        </a:p>
      </dsp:txBody>
      <dsp:txXfrm>
        <a:off x="3546626" y="780635"/>
        <a:ext cx="3336694" cy="1793801"/>
      </dsp:txXfrm>
    </dsp:sp>
    <dsp:sp modelId="{638AA675-F4C5-4E4B-88BC-CDBF5BB4A9E5}">
      <dsp:nvSpPr>
        <dsp:cNvPr id="0" name=""/>
        <dsp:cNvSpPr/>
      </dsp:nvSpPr>
      <dsp:spPr>
        <a:xfrm>
          <a:off x="4660224" y="2574437"/>
          <a:ext cx="3986226" cy="398622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Проектирование карьеры и трудоустройством выпускников.</a:t>
          </a:r>
          <a:endParaRPr lang="ru-RU" sz="2300" kern="1200" dirty="0"/>
        </a:p>
      </dsp:txBody>
      <dsp:txXfrm>
        <a:off x="5879345" y="3604212"/>
        <a:ext cx="2391735" cy="2192424"/>
      </dsp:txXfrm>
    </dsp:sp>
    <dsp:sp modelId="{AEE0BC26-808A-4B50-BC3C-8530E8DC9C55}">
      <dsp:nvSpPr>
        <dsp:cNvPr id="0" name=""/>
        <dsp:cNvSpPr/>
      </dsp:nvSpPr>
      <dsp:spPr>
        <a:xfrm>
          <a:off x="1783497" y="2574437"/>
          <a:ext cx="3986226" cy="398622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Технология организация образовательного процесса</a:t>
          </a:r>
          <a:endParaRPr lang="ru-RU" sz="2300" kern="1200" dirty="0"/>
        </a:p>
      </dsp:txBody>
      <dsp:txXfrm>
        <a:off x="2158867" y="3604212"/>
        <a:ext cx="2391735" cy="2192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209D21F-D174-4BBA-9A39-0EEE0DD225AB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A89C65-AF88-4221-8E18-DDC7E1346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FBFFEE-78E0-46CE-A161-7B3B253F79D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CBF8F7-310D-48EB-8F63-EE6D237B1C4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FF2D0B-2147-4F06-B6B2-7685E2589D9B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32947D-A339-4C37-9179-2ABFCF4AB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A6C5F-EEEE-49D2-93A6-EA913016BE12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78D4A-EB74-4F78-826F-AD5574804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F176DD-621D-4227-AC2D-88284827EC56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AB6878-F1AB-4496-9780-9F16397CE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B0D44-F1E0-455F-9614-2543F40FDBD3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32AA2-EAEF-4012-9721-524DBDDA2F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3A53E9-606E-4F60-8B47-77572C13F280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329229-EB7E-4C2D-AA8B-E315ED99AA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C51A7-5AC5-4D7D-8A2D-BB0295352F60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D226-A299-413A-965D-F721DD96E1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EC0E48-3CF4-4FC6-8E5B-382580243812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5A0797B-97D7-4950-A6CC-428E39329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E7CB72-5EAB-44E7-85E0-FDF768727011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DDD2EC-BD8B-41EB-8654-D4012B7729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A4037F-357F-4FBF-8B0E-81849AF911BB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FD8A71-B00D-42CB-906D-DF155EA0CA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EDA36-5FFA-4FF2-9E15-A06FE9B66452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F9BA7-7780-4558-8178-87CA359C12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030FB-4ECE-4387-9E88-B232047954DB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4789E-47B7-404F-814F-241890043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cs typeface="+mn-cs"/>
              </a:defRPr>
            </a:lvl1pPr>
            <a:extLst/>
          </a:lstStyle>
          <a:p>
            <a:pPr>
              <a:defRPr/>
            </a:pPr>
            <a:fld id="{E4220F8A-3F9E-439D-9D06-03A942A88AD8}" type="datetimeFigureOut">
              <a:rPr lang="ru-RU"/>
              <a:pPr>
                <a:defRPr/>
              </a:pPr>
              <a:t>23.08.2023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cs typeface="+mn-cs"/>
              </a:defRPr>
            </a:lvl1pPr>
            <a:extLst/>
          </a:lstStyle>
          <a:p>
            <a:pPr>
              <a:defRPr/>
            </a:pPr>
            <a:fld id="{8736C88D-EB38-4A33-9108-2F71EF848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9" r:id="rId2"/>
    <p:sldLayoutId id="2147483735" r:id="rId3"/>
    <p:sldLayoutId id="2147483730" r:id="rId4"/>
    <p:sldLayoutId id="2147483736" r:id="rId5"/>
    <p:sldLayoutId id="2147483731" r:id="rId6"/>
    <p:sldLayoutId id="2147483737" r:id="rId7"/>
    <p:sldLayoutId id="2147483738" r:id="rId8"/>
    <p:sldLayoutId id="2147483739" r:id="rId9"/>
    <p:sldLayoutId id="2147483732" r:id="rId10"/>
    <p:sldLayoutId id="21474837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7.pn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350" y="1773238"/>
            <a:ext cx="6697663" cy="14716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tx2">
                    <a:satMod val="130000"/>
                  </a:schemeClr>
                </a:solidFill>
              </a:rPr>
              <a:t>Роль профориентации в выборе направления будущей профессиональной деятельности в условиях социального партнерства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3" y="3716338"/>
            <a:ext cx="7405687" cy="1752600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Докладчик: Романова Татьяна Константиновна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Методист по профориентационной работе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1 квалификационной категории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МБОУ «Гимназия № 102 имени М.С. Устиновой»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Из Указ</a:t>
            </a:r>
            <a:r>
              <a:rPr lang="ru-RU" b="1" dirty="0" smtClean="0"/>
              <a:t>а</a:t>
            </a:r>
            <a:r>
              <a:rPr lang="ru-RU" dirty="0" smtClean="0"/>
              <a:t> Президента Российской Федерации от 07.05.2018 г. № 204</a:t>
            </a:r>
            <a:endParaRPr lang="ru-RU" dirty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0" y="1447800"/>
            <a:ext cx="8934450" cy="4800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Правительству   Российской   Федерации    при    разработке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национального проекта в сфере образования исходить из того,  что  в 2024 году необходимо обеспечить: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    </a:t>
            </a:r>
            <a:r>
              <a:rPr lang="ru-RU" sz="2400" b="1" u="sng" smtClean="0"/>
              <a:t>достижение следующих целей и целевых показателей: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    обеспечение   глобальной   конкурентоспособности   российского образования, вхождение Российской  Федерации  в  число  10  ведущих  стран мира по качеству общего образования;</a:t>
            </a:r>
          </a:p>
          <a:p>
            <a:pPr eaLnBrk="1" hangingPunct="1"/>
            <a:r>
              <a:rPr lang="ru-RU" sz="2400" smtClean="0"/>
              <a:t>    воспитание  гармонично  развитой  и  социально   ответственной  личности   на   основе   духовно-нравственных   ценностей   народов Российской   Федерации,   исторических   и   национально-культурных традиций;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/>
              <a:t> </a:t>
            </a:r>
            <a:r>
              <a:rPr lang="ru-RU" sz="2800" dirty="0" smtClean="0">
                <a:effectLst/>
              </a:rPr>
              <a:t>Поставленные задачи  из Указ</a:t>
            </a:r>
            <a:r>
              <a:rPr lang="ru-RU" sz="2800" b="1" dirty="0" smtClean="0">
                <a:effectLst/>
              </a:rPr>
              <a:t>а</a:t>
            </a:r>
            <a:r>
              <a:rPr lang="ru-RU" sz="2800" dirty="0" smtClean="0">
                <a:effectLst/>
              </a:rPr>
              <a:t> Президента Российской Федерации от 07.05.2018 г. № 204</a:t>
            </a:r>
            <a:endParaRPr lang="ru-RU" sz="2800" dirty="0">
              <a:effectLst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формирование  эффективной  системы  выявления,   поддержки   и развития способностей и талантов у детей и молодежи, основанной  на принципах   справедливости,   всеобщности   и    направленной    на самоопределение и профессиональную ориентацию всех обучающихся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313"/>
            <a:ext cx="9144000" cy="5826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dirty="0" smtClean="0"/>
              <a:t>Свойства и особенности конкурентоспособной личности</a:t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0" y="857232"/>
          <a:ext cx="914400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-714412" y="214290"/>
          <a:ext cx="10429948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74638"/>
            <a:ext cx="8250237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Территориальное расположение объектов сетевого взаимодействия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3315" name="Содержимое 5" descr="Карта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844675"/>
            <a:ext cx="7931150" cy="4370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3"/>
          <p:cNvSpPr>
            <a:spLocks noChangeShapeType="1"/>
          </p:cNvSpPr>
          <p:nvPr/>
        </p:nvSpPr>
        <p:spPr bwMode="gray">
          <a:xfrm flipH="1">
            <a:off x="873125" y="5621338"/>
            <a:ext cx="165735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Line 4"/>
          <p:cNvSpPr>
            <a:spLocks noChangeShapeType="1"/>
          </p:cNvSpPr>
          <p:nvPr/>
        </p:nvSpPr>
        <p:spPr bwMode="gray">
          <a:xfrm flipH="1">
            <a:off x="873125" y="4783138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gray">
          <a:xfrm flipH="1">
            <a:off x="900113" y="3933825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gray">
          <a:xfrm flipH="1">
            <a:off x="873125" y="3124200"/>
            <a:ext cx="416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Line 7"/>
          <p:cNvSpPr>
            <a:spLocks noChangeShapeType="1"/>
          </p:cNvSpPr>
          <p:nvPr/>
        </p:nvSpPr>
        <p:spPr bwMode="gray">
          <a:xfrm flipH="1" flipV="1">
            <a:off x="873125" y="2282825"/>
            <a:ext cx="503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8"/>
          <p:cNvSpPr>
            <a:spLocks noChangeShapeType="1"/>
          </p:cNvSpPr>
          <p:nvPr/>
        </p:nvSpPr>
        <p:spPr bwMode="gray">
          <a:xfrm>
            <a:off x="1025525" y="2276475"/>
            <a:ext cx="0" cy="871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Line 9"/>
          <p:cNvSpPr>
            <a:spLocks noChangeShapeType="1"/>
          </p:cNvSpPr>
          <p:nvPr/>
        </p:nvSpPr>
        <p:spPr bwMode="gray">
          <a:xfrm>
            <a:off x="1025525" y="3148013"/>
            <a:ext cx="0" cy="81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Line 10"/>
          <p:cNvSpPr>
            <a:spLocks noChangeShapeType="1"/>
          </p:cNvSpPr>
          <p:nvPr/>
        </p:nvSpPr>
        <p:spPr bwMode="gray">
          <a:xfrm>
            <a:off x="1025525" y="3965575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6" name="Line 11"/>
          <p:cNvSpPr>
            <a:spLocks noChangeShapeType="1"/>
          </p:cNvSpPr>
          <p:nvPr/>
        </p:nvSpPr>
        <p:spPr bwMode="gray">
          <a:xfrm>
            <a:off x="1025525" y="4783138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4347" name="Group 16"/>
          <p:cNvGrpSpPr>
            <a:grpSpLocks/>
          </p:cNvGrpSpPr>
          <p:nvPr/>
        </p:nvGrpSpPr>
        <p:grpSpPr bwMode="auto">
          <a:xfrm>
            <a:off x="250825" y="2276475"/>
            <a:ext cx="8497888" cy="4248150"/>
            <a:chOff x="1514" y="1446"/>
            <a:chExt cx="3670" cy="2106"/>
          </a:xfrm>
        </p:grpSpPr>
        <p:sp>
          <p:nvSpPr>
            <p:cNvPr id="73745" name="Freeform 17"/>
            <p:cNvSpPr>
              <a:spLocks/>
            </p:cNvSpPr>
            <p:nvPr/>
          </p:nvSpPr>
          <p:spPr bwMode="gray">
            <a:xfrm>
              <a:off x="4817" y="1446"/>
              <a:ext cx="363" cy="533"/>
            </a:xfrm>
            <a:custGeom>
              <a:avLst/>
              <a:gdLst/>
              <a:ahLst/>
              <a:cxnLst>
                <a:cxn ang="0">
                  <a:pos x="308" y="120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0"/>
                </a:cxn>
              </a:cxnLst>
              <a:rect l="0" t="0" r="r" b="b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0980" name="Freeform 18"/>
            <p:cNvSpPr>
              <a:spLocks/>
            </p:cNvSpPr>
            <p:nvPr/>
          </p:nvSpPr>
          <p:spPr bwMode="gray">
            <a:xfrm>
              <a:off x="3078" y="1446"/>
              <a:ext cx="2106" cy="341"/>
            </a:xfrm>
            <a:custGeom>
              <a:avLst/>
              <a:gdLst>
                <a:gd name="T0" fmla="*/ 1743 w 1786"/>
                <a:gd name="T1" fmla="*/ 341 h 284"/>
                <a:gd name="T2" fmla="*/ 0 w 1786"/>
                <a:gd name="T3" fmla="*/ 341 h 284"/>
                <a:gd name="T4" fmla="*/ 526 w 1786"/>
                <a:gd name="T5" fmla="*/ 0 h 284"/>
                <a:gd name="T6" fmla="*/ 2106 w 1786"/>
                <a:gd name="T7" fmla="*/ 0 h 284"/>
                <a:gd name="T8" fmla="*/ 1743 w 1786"/>
                <a:gd name="T9" fmla="*/ 341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6"/>
                <a:gd name="T16" fmla="*/ 0 h 284"/>
                <a:gd name="T17" fmla="*/ 1786 w 1786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ru-RU" dirty="0">
                  <a:cs typeface="+mn-cs"/>
                </a:rPr>
                <a:t>        </a:t>
              </a:r>
              <a:endParaRPr lang="ru-RU" dirty="0">
                <a:solidFill>
                  <a:schemeClr val="bg2">
                    <a:lumMod val="10000"/>
                  </a:schemeClr>
                </a:solidFill>
                <a:cs typeface="+mn-cs"/>
              </a:endParaRPr>
            </a:p>
          </p:txBody>
        </p:sp>
        <p:sp>
          <p:nvSpPr>
            <p:cNvPr id="73747" name="Freeform 19"/>
            <p:cNvSpPr>
              <a:spLocks/>
            </p:cNvSpPr>
            <p:nvPr/>
          </p:nvSpPr>
          <p:spPr bwMode="gray">
            <a:xfrm>
              <a:off x="4452" y="1970"/>
              <a:ext cx="363" cy="530"/>
            </a:xfrm>
            <a:custGeom>
              <a:avLst/>
              <a:gdLst/>
              <a:ahLst/>
              <a:cxnLst>
                <a:cxn ang="0">
                  <a:pos x="308" y="120"/>
                </a:cxn>
                <a:cxn ang="0">
                  <a:pos x="0" y="442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0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0982" name="Freeform 20"/>
            <p:cNvSpPr>
              <a:spLocks/>
            </p:cNvSpPr>
            <p:nvPr/>
          </p:nvSpPr>
          <p:spPr bwMode="gray">
            <a:xfrm>
              <a:off x="2555" y="1970"/>
              <a:ext cx="2265" cy="340"/>
            </a:xfrm>
            <a:custGeom>
              <a:avLst/>
              <a:gdLst>
                <a:gd name="T0" fmla="*/ 1901 w 1920"/>
                <a:gd name="T1" fmla="*/ 340 h 284"/>
                <a:gd name="T2" fmla="*/ 0 w 1920"/>
                <a:gd name="T3" fmla="*/ 340 h 284"/>
                <a:gd name="T4" fmla="*/ 526 w 1920"/>
                <a:gd name="T5" fmla="*/ 0 h 284"/>
                <a:gd name="T6" fmla="*/ 2264 w 1920"/>
                <a:gd name="T7" fmla="*/ 0 h 284"/>
                <a:gd name="T8" fmla="*/ 1901 w 1920"/>
                <a:gd name="T9" fmla="*/ 34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284"/>
                <a:gd name="T17" fmla="*/ 1920 w 192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chemeClr val="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ru-RU" dirty="0">
                  <a:cs typeface="+mn-cs"/>
                </a:rPr>
                <a:t>              </a:t>
              </a:r>
              <a:endParaRPr lang="ru-RU" dirty="0">
                <a:solidFill>
                  <a:schemeClr val="bg2">
                    <a:lumMod val="10000"/>
                  </a:schemeClr>
                </a:solidFill>
                <a:cs typeface="+mn-cs"/>
              </a:endParaRPr>
            </a:p>
          </p:txBody>
        </p:sp>
        <p:sp>
          <p:nvSpPr>
            <p:cNvPr id="73749" name="Freeform 21"/>
            <p:cNvSpPr>
              <a:spLocks/>
            </p:cNvSpPr>
            <p:nvPr/>
          </p:nvSpPr>
          <p:spPr bwMode="gray">
            <a:xfrm>
              <a:off x="4096" y="2477"/>
              <a:ext cx="342" cy="516"/>
            </a:xfrm>
            <a:custGeom>
              <a:avLst/>
              <a:gdLst/>
              <a:ahLst/>
              <a:cxnLst>
                <a:cxn ang="0">
                  <a:pos x="306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6" y="0"/>
                </a:cxn>
                <a:cxn ang="0">
                  <a:pos x="306" y="122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3750" name="Freeform 22"/>
            <p:cNvSpPr>
              <a:spLocks/>
            </p:cNvSpPr>
            <p:nvPr/>
          </p:nvSpPr>
          <p:spPr bwMode="gray">
            <a:xfrm>
              <a:off x="3722" y="3019"/>
              <a:ext cx="363" cy="533"/>
            </a:xfrm>
            <a:custGeom>
              <a:avLst/>
              <a:gdLst/>
              <a:ahLst/>
              <a:cxnLst>
                <a:cxn ang="0">
                  <a:pos x="308" y="122"/>
                </a:cxn>
                <a:cxn ang="0">
                  <a:pos x="0" y="444"/>
                </a:cxn>
                <a:cxn ang="0">
                  <a:pos x="0" y="286"/>
                </a:cxn>
                <a:cxn ang="0">
                  <a:pos x="308" y="0"/>
                </a:cxn>
                <a:cxn ang="0">
                  <a:pos x="308" y="122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363" name="Freeform 23"/>
            <p:cNvSpPr>
              <a:spLocks/>
            </p:cNvSpPr>
            <p:nvPr/>
          </p:nvSpPr>
          <p:spPr bwMode="gray">
            <a:xfrm>
              <a:off x="1515" y="3022"/>
              <a:ext cx="2571" cy="340"/>
            </a:xfrm>
            <a:custGeom>
              <a:avLst/>
              <a:gdLst>
                <a:gd name="T0" fmla="*/ 4272 w 2180"/>
                <a:gd name="T1" fmla="*/ 698 h 284"/>
                <a:gd name="T2" fmla="*/ 0 w 2180"/>
                <a:gd name="T3" fmla="*/ 698 h 284"/>
                <a:gd name="T4" fmla="*/ 1017 w 2180"/>
                <a:gd name="T5" fmla="*/ 0 h 284"/>
                <a:gd name="T6" fmla="*/ 4973 w 2180"/>
                <a:gd name="T7" fmla="*/ 0 h 284"/>
                <a:gd name="T8" fmla="*/ 4272 w 2180"/>
                <a:gd name="T9" fmla="*/ 698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0"/>
                <a:gd name="T16" fmla="*/ 0 h 284"/>
                <a:gd name="T17" fmla="*/ 2180 w 218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64" name="Freeform 24"/>
            <p:cNvSpPr>
              <a:spLocks/>
            </p:cNvSpPr>
            <p:nvPr/>
          </p:nvSpPr>
          <p:spPr bwMode="gray">
            <a:xfrm>
              <a:off x="1888" y="1543"/>
              <a:ext cx="1158" cy="1715"/>
            </a:xfrm>
            <a:custGeom>
              <a:avLst/>
              <a:gdLst>
                <a:gd name="T0" fmla="*/ 1 w 1824"/>
                <a:gd name="T1" fmla="*/ 281 h 2648"/>
                <a:gd name="T2" fmla="*/ 6 w 1824"/>
                <a:gd name="T3" fmla="*/ 242 h 2648"/>
                <a:gd name="T4" fmla="*/ 13 w 1824"/>
                <a:gd name="T5" fmla="*/ 206 h 2648"/>
                <a:gd name="T6" fmla="*/ 22 w 1824"/>
                <a:gd name="T7" fmla="*/ 174 h 2648"/>
                <a:gd name="T8" fmla="*/ 32 w 1824"/>
                <a:gd name="T9" fmla="*/ 144 h 2648"/>
                <a:gd name="T10" fmla="*/ 44 w 1824"/>
                <a:gd name="T11" fmla="*/ 119 h 2648"/>
                <a:gd name="T12" fmla="*/ 57 w 1824"/>
                <a:gd name="T13" fmla="*/ 97 h 2648"/>
                <a:gd name="T14" fmla="*/ 69 w 1824"/>
                <a:gd name="T15" fmla="*/ 77 h 2648"/>
                <a:gd name="T16" fmla="*/ 82 w 1824"/>
                <a:gd name="T17" fmla="*/ 60 h 2648"/>
                <a:gd name="T18" fmla="*/ 93 w 1824"/>
                <a:gd name="T19" fmla="*/ 47 h 2648"/>
                <a:gd name="T20" fmla="*/ 104 w 1824"/>
                <a:gd name="T21" fmla="*/ 35 h 2648"/>
                <a:gd name="T22" fmla="*/ 113 w 1824"/>
                <a:gd name="T23" fmla="*/ 27 h 2648"/>
                <a:gd name="T24" fmla="*/ 120 w 1824"/>
                <a:gd name="T25" fmla="*/ 21 h 2648"/>
                <a:gd name="T26" fmla="*/ 124 w 1824"/>
                <a:gd name="T27" fmla="*/ 17 h 2648"/>
                <a:gd name="T28" fmla="*/ 126 w 1824"/>
                <a:gd name="T29" fmla="*/ 16 h 2648"/>
                <a:gd name="T30" fmla="*/ 178 w 1824"/>
                <a:gd name="T31" fmla="*/ 6 h 2648"/>
                <a:gd name="T32" fmla="*/ 162 w 1824"/>
                <a:gd name="T33" fmla="*/ 38 h 2648"/>
                <a:gd name="T34" fmla="*/ 161 w 1824"/>
                <a:gd name="T35" fmla="*/ 38 h 2648"/>
                <a:gd name="T36" fmla="*/ 156 w 1824"/>
                <a:gd name="T37" fmla="*/ 40 h 2648"/>
                <a:gd name="T38" fmla="*/ 150 w 1824"/>
                <a:gd name="T39" fmla="*/ 42 h 2648"/>
                <a:gd name="T40" fmla="*/ 141 w 1824"/>
                <a:gd name="T41" fmla="*/ 47 h 2648"/>
                <a:gd name="T42" fmla="*/ 131 w 1824"/>
                <a:gd name="T43" fmla="*/ 53 h 2648"/>
                <a:gd name="T44" fmla="*/ 119 w 1824"/>
                <a:gd name="T45" fmla="*/ 62 h 2648"/>
                <a:gd name="T46" fmla="*/ 107 w 1824"/>
                <a:gd name="T47" fmla="*/ 73 h 2648"/>
                <a:gd name="T48" fmla="*/ 93 w 1824"/>
                <a:gd name="T49" fmla="*/ 86 h 2648"/>
                <a:gd name="T50" fmla="*/ 79 w 1824"/>
                <a:gd name="T51" fmla="*/ 103 h 2648"/>
                <a:gd name="T52" fmla="*/ 65 w 1824"/>
                <a:gd name="T53" fmla="*/ 122 h 2648"/>
                <a:gd name="T54" fmla="*/ 51 w 1824"/>
                <a:gd name="T55" fmla="*/ 146 h 2648"/>
                <a:gd name="T56" fmla="*/ 38 w 1824"/>
                <a:gd name="T57" fmla="*/ 173 h 2648"/>
                <a:gd name="T58" fmla="*/ 25 w 1824"/>
                <a:gd name="T59" fmla="*/ 204 h 2648"/>
                <a:gd name="T60" fmla="*/ 15 w 1824"/>
                <a:gd name="T61" fmla="*/ 240 h 2648"/>
                <a:gd name="T62" fmla="*/ 4 w 1824"/>
                <a:gd name="T63" fmla="*/ 280 h 26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24"/>
                <a:gd name="T97" fmla="*/ 0 h 2648"/>
                <a:gd name="T98" fmla="*/ 1824 w 1824"/>
                <a:gd name="T99" fmla="*/ 2648 h 26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61092E"/>
                </a:gs>
              </a:gsLst>
              <a:lin ang="54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753" name="Rectangle 25"/>
            <p:cNvSpPr>
              <a:spLocks noChangeArrowheads="1"/>
            </p:cNvSpPr>
            <p:nvPr/>
          </p:nvSpPr>
          <p:spPr bwMode="gray">
            <a:xfrm>
              <a:off x="3082" y="1787"/>
              <a:ext cx="1743" cy="192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shade val="72549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sz="1600" b="1" dirty="0">
                <a:solidFill>
                  <a:schemeClr val="bg2">
                    <a:lumMod val="10000"/>
                  </a:schemeClr>
                </a:solidFill>
                <a:latin typeface="Verdana" pitchFamily="34" charset="0"/>
                <a:cs typeface="+mn-cs"/>
              </a:endParaRPr>
            </a:p>
          </p:txBody>
        </p:sp>
        <p:sp>
          <p:nvSpPr>
            <p:cNvPr id="73754" name="Rectangle 26"/>
            <p:cNvSpPr>
              <a:spLocks noChangeArrowheads="1"/>
            </p:cNvSpPr>
            <p:nvPr/>
          </p:nvSpPr>
          <p:spPr bwMode="gray">
            <a:xfrm>
              <a:off x="2571" y="2311"/>
              <a:ext cx="1900" cy="188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shade val="72549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ru-RU" sz="1600" b="1" dirty="0">
                <a:solidFill>
                  <a:schemeClr val="bg2">
                    <a:lumMod val="10000"/>
                  </a:schemeClr>
                </a:solidFill>
                <a:latin typeface="Verdana" pitchFamily="34" charset="0"/>
                <a:cs typeface="+mn-cs"/>
              </a:endParaRPr>
            </a:p>
            <a:p>
              <a:pPr algn="ctr" eaLnBrk="0" hangingPunct="0">
                <a:defRPr/>
              </a:pPr>
              <a:endParaRPr lang="en-US" sz="1600" b="1" dirty="0">
                <a:solidFill>
                  <a:srgbClr val="FFFFFF"/>
                </a:solidFill>
                <a:latin typeface="Verdana" pitchFamily="34" charset="0"/>
                <a:cs typeface="+mn-cs"/>
              </a:endParaRPr>
            </a:p>
          </p:txBody>
        </p:sp>
        <p:sp>
          <p:nvSpPr>
            <p:cNvPr id="40989" name="Freeform 27"/>
            <p:cNvSpPr>
              <a:spLocks/>
            </p:cNvSpPr>
            <p:nvPr/>
          </p:nvSpPr>
          <p:spPr bwMode="gray">
            <a:xfrm>
              <a:off x="2036" y="2494"/>
              <a:ext cx="2415" cy="342"/>
            </a:xfrm>
            <a:custGeom>
              <a:avLst/>
              <a:gdLst>
                <a:gd name="T0" fmla="*/ 2054 w 2048"/>
                <a:gd name="T1" fmla="*/ 343 h 286"/>
                <a:gd name="T2" fmla="*/ 0 w 2048"/>
                <a:gd name="T3" fmla="*/ 343 h 286"/>
                <a:gd name="T4" fmla="*/ 526 w 2048"/>
                <a:gd name="T5" fmla="*/ 0 h 286"/>
                <a:gd name="T6" fmla="*/ 2415 w 2048"/>
                <a:gd name="T7" fmla="*/ 0 h 286"/>
                <a:gd name="T8" fmla="*/ 2054 w 2048"/>
                <a:gd name="T9" fmla="*/ 343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8"/>
                <a:gd name="T16" fmla="*/ 0 h 286"/>
                <a:gd name="T17" fmla="*/ 2048 w 2048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chemeClr val="folHlink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ru-RU" dirty="0">
                  <a:cs typeface="+mn-cs"/>
                </a:rPr>
                <a:t> </a:t>
              </a:r>
              <a:r>
                <a:rPr lang="ru-RU" dirty="0">
                  <a:solidFill>
                    <a:schemeClr val="bg2">
                      <a:lumMod val="10000"/>
                    </a:schemeClr>
                  </a:solidFill>
                  <a:cs typeface="+mn-cs"/>
                </a:rPr>
                <a:t>         </a:t>
              </a:r>
            </a:p>
          </p:txBody>
        </p:sp>
        <p:sp>
          <p:nvSpPr>
            <p:cNvPr id="73756" name="Rectangle 28"/>
            <p:cNvSpPr>
              <a:spLocks noChangeArrowheads="1"/>
            </p:cNvSpPr>
            <p:nvPr/>
          </p:nvSpPr>
          <p:spPr bwMode="gray">
            <a:xfrm>
              <a:off x="2043" y="2821"/>
              <a:ext cx="2053" cy="203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72549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ru-RU" sz="1600" b="1" dirty="0">
                <a:solidFill>
                  <a:schemeClr val="bg2">
                    <a:lumMod val="10000"/>
                  </a:schemeClr>
                </a:solidFill>
                <a:latin typeface="Verdana" pitchFamily="34" charset="0"/>
                <a:cs typeface="+mn-cs"/>
              </a:endParaRPr>
            </a:p>
            <a:p>
              <a:pPr algn="ctr" eaLnBrk="0" hangingPunct="0">
                <a:defRPr/>
              </a:pPr>
              <a:endParaRPr lang="en-US" sz="1600" b="1" dirty="0">
                <a:solidFill>
                  <a:srgbClr val="FFFFFF"/>
                </a:solidFill>
                <a:latin typeface="Verdana" pitchFamily="34" charset="0"/>
                <a:cs typeface="+mn-cs"/>
              </a:endParaRPr>
            </a:p>
          </p:txBody>
        </p:sp>
        <p:sp>
          <p:nvSpPr>
            <p:cNvPr id="73757" name="Rectangle 29"/>
            <p:cNvSpPr>
              <a:spLocks noChangeArrowheads="1"/>
            </p:cNvSpPr>
            <p:nvPr/>
          </p:nvSpPr>
          <p:spPr bwMode="gray">
            <a:xfrm>
              <a:off x="1514" y="3363"/>
              <a:ext cx="2213" cy="187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72549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ru-RU" sz="1600" b="1" dirty="0">
                  <a:solidFill>
                    <a:srgbClr val="FFFFFF"/>
                  </a:solidFill>
                  <a:latin typeface="Verdana" pitchFamily="34" charset="0"/>
                  <a:cs typeface="+mn-cs"/>
                </a:rPr>
                <a:t>     </a:t>
              </a:r>
            </a:p>
            <a:p>
              <a:pPr algn="ctr" eaLnBrk="0" hangingPunct="0">
                <a:defRPr/>
              </a:pPr>
              <a:endParaRPr lang="ru-RU" sz="1600" b="1" dirty="0">
                <a:solidFill>
                  <a:srgbClr val="FFFFFF"/>
                </a:solidFill>
                <a:latin typeface="Verdana" pitchFamily="34" charset="0"/>
                <a:cs typeface="+mn-cs"/>
              </a:endParaRPr>
            </a:p>
            <a:p>
              <a:pPr algn="ctr" eaLnBrk="0" hangingPunct="0">
                <a:defRPr/>
              </a:pPr>
              <a:endParaRPr lang="en-US" sz="1600" b="1" dirty="0">
                <a:solidFill>
                  <a:srgbClr val="FFFFFF"/>
                </a:solidFill>
                <a:latin typeface="Verdana" pitchFamily="34" charset="0"/>
                <a:cs typeface="+mn-cs"/>
              </a:endParaRPr>
            </a:p>
          </p:txBody>
        </p:sp>
      </p:grp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611188" y="6165850"/>
            <a:ext cx="4527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FF"/>
                </a:solidFill>
                <a:latin typeface="Verdana" pitchFamily="34" charset="0"/>
              </a:rPr>
              <a:t>Изучение правовых документов</a:t>
            </a:r>
            <a:endParaRPr lang="ru-RU"/>
          </a:p>
        </p:txBody>
      </p:sp>
      <p:sp>
        <p:nvSpPr>
          <p:cNvPr id="27" name="Freeform 23"/>
          <p:cNvSpPr>
            <a:spLocks/>
          </p:cNvSpPr>
          <p:nvPr/>
        </p:nvSpPr>
        <p:spPr bwMode="gray">
          <a:xfrm>
            <a:off x="971550" y="5516563"/>
            <a:ext cx="4843463" cy="547687"/>
          </a:xfrm>
          <a:custGeom>
            <a:avLst/>
            <a:gdLst>
              <a:gd name="T0" fmla="*/ 2147483647 w 2180"/>
              <a:gd name="T1" fmla="*/ 2147483647 h 284"/>
              <a:gd name="T2" fmla="*/ 0 w 2180"/>
              <a:gd name="T3" fmla="*/ 2147483647 h 284"/>
              <a:gd name="T4" fmla="*/ 2147483647 w 2180"/>
              <a:gd name="T5" fmla="*/ 0 h 284"/>
              <a:gd name="T6" fmla="*/ 2147483647 w 2180"/>
              <a:gd name="T7" fmla="*/ 0 h 284"/>
              <a:gd name="T8" fmla="*/ 2147483647 w 2180"/>
              <a:gd name="T9" fmla="*/ 2147483647 h 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80"/>
              <a:gd name="T16" fmla="*/ 0 h 284"/>
              <a:gd name="T17" fmla="*/ 2180 w 2180"/>
              <a:gd name="T18" fmla="*/ 284 h 2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80" h="284">
                <a:moveTo>
                  <a:pt x="1872" y="284"/>
                </a:moveTo>
                <a:lnTo>
                  <a:pt x="0" y="284"/>
                </a:lnTo>
                <a:lnTo>
                  <a:pt x="446" y="0"/>
                </a:lnTo>
                <a:lnTo>
                  <a:pt x="2180" y="0"/>
                </a:lnTo>
                <a:lnTo>
                  <a:pt x="1872" y="284"/>
                </a:lnTo>
                <a:close/>
              </a:path>
            </a:pathLst>
          </a:custGeom>
          <a:solidFill>
            <a:schemeClr val="tx2"/>
          </a:solidFill>
          <a:ln w="0">
            <a:noFill/>
            <a:round/>
            <a:headEnd/>
            <a:tailEnd/>
          </a:ln>
        </p:spPr>
        <p:txBody>
          <a:bodyPr/>
          <a:lstStyle/>
          <a:p>
            <a:r>
              <a:rPr lang="ru-RU"/>
              <a:t>              </a:t>
            </a:r>
            <a:r>
              <a:rPr lang="ru-RU">
                <a:solidFill>
                  <a:schemeClr val="bg1"/>
                </a:solidFill>
              </a:rPr>
              <a:t>Опыт других регионов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547813" y="4941888"/>
            <a:ext cx="46799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Verdana" pitchFamily="34" charset="0"/>
                <a:cs typeface="+mn-cs"/>
              </a:rPr>
              <a:t>Разработка учебных программ по</a:t>
            </a:r>
          </a:p>
          <a:p>
            <a:pPr algn="ctr" eaLnBrk="0" hangingPunct="0">
              <a:defRPr/>
            </a:pP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Verdana" pitchFamily="34" charset="0"/>
                <a:cs typeface="+mn-cs"/>
              </a:rPr>
              <a:t> Технологии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124075" y="4365625"/>
            <a:ext cx="45720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cs typeface="+mn-cs"/>
              </a:rPr>
              <a:t>Элективные курсы  с учетом вакансий региона</a:t>
            </a:r>
            <a:endParaRPr lang="ru-RU" dirty="0"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268538" y="3933825"/>
            <a:ext cx="59690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Verdana" pitchFamily="34" charset="0"/>
                <a:cs typeface="+mn-cs"/>
              </a:rPr>
              <a:t>План мероприятий с ЦЕНТРОМ ЗАНЯТОСТИ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059113" y="3357563"/>
            <a:ext cx="4572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cs typeface="+mn-cs"/>
              </a:rPr>
              <a:t>Конкурсы  Министерства образования                      и      Министерства  Труда</a:t>
            </a:r>
            <a:endParaRPr lang="ru-RU" dirty="0"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924300" y="2924175"/>
            <a:ext cx="4176713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Verdana" pitchFamily="34" charset="0"/>
                <a:cs typeface="+mn-cs"/>
              </a:rPr>
              <a:t>Договора с СПО, предприятиями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211638" y="2276475"/>
            <a:ext cx="460851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cs typeface="+mn-cs"/>
              </a:rPr>
              <a:t>Увеличение  будущих студентов  СПО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10000"/>
                  </a:schemeClr>
                </a:solidFill>
                <a:cs typeface="+mn-cs"/>
              </a:rPr>
              <a:t> и повышение престижа профессий</a:t>
            </a:r>
          </a:p>
        </p:txBody>
      </p:sp>
      <p:sp>
        <p:nvSpPr>
          <p:cNvPr id="38" name="Заголовок 37"/>
          <p:cNvSpPr>
            <a:spLocks noGrp="1"/>
          </p:cNvSpPr>
          <p:nvPr>
            <p:ph type="title"/>
          </p:nvPr>
        </p:nvSpPr>
        <p:spPr>
          <a:xfrm>
            <a:off x="1835150" y="274638"/>
            <a:ext cx="70993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Стратегия развития профориентационной работы 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31" grpId="0"/>
      <p:bldP spid="32" grpId="0"/>
      <p:bldP spid="33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Анастасия.АНАСТАСИЯ\Desktop\настольный теннис\2014-03-Лучший по профессии 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429000"/>
            <a:ext cx="4165600" cy="2944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50825" y="1125538"/>
            <a:ext cx="8678863" cy="7270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ВСЕСТОРОННЯЯ ПОДГОТОВКА ПОДРОСТКОВ И МОЛОДЕЖИ К ИННОВАЦИОННОЙ ДЕЯТЕЛЬНОСТИ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50825" y="2214563"/>
            <a:ext cx="5689600" cy="1031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СОЗДАНИЕ УСЛОВИЙ ДЛЯ ВКЛЮЧЕНИЯ МОЛОДЫХ ЛЮДЕЙ В ТЕХНИЧЕСКОЕ ТВОРЧЕСТВО И ИЗОБРЕТАТЕЛЬСТВО</a:t>
            </a:r>
          </a:p>
        </p:txBody>
      </p:sp>
      <p:pic>
        <p:nvPicPr>
          <p:cNvPr id="6" name="Picture 3" descr="C:\Users\Анастасия.АНАСТАСИЯ\Desktop\настольный теннис\DSCN03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2525" y="3786188"/>
            <a:ext cx="3878263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C:\Users\Танечка\Pictures\выступление\презентация\проф 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7025" y="2011363"/>
            <a:ext cx="5006975" cy="484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 descr="C:\Users\Танечка\Pictures\выступление\презентация\презент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0"/>
            <a:ext cx="48926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4211638" y="5373688"/>
            <a:ext cx="4500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ФИЛЬМЫ И ПРЕЗЕНАЦИИ ДЛЯ  7-8 КЛАССОВ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ертикальный свиток 7"/>
          <p:cNvSpPr/>
          <p:nvPr/>
        </p:nvSpPr>
        <p:spPr>
          <a:xfrm>
            <a:off x="5143500" y="1557338"/>
            <a:ext cx="4000500" cy="3816350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000000"/>
              </a:solidFill>
              <a:latin typeface="Arial" charset="0"/>
            </a:endParaRPr>
          </a:p>
          <a:p>
            <a:pPr>
              <a:defRPr/>
            </a:pPr>
            <a:r>
              <a:rPr lang="ru-RU" b="1" dirty="0">
                <a:solidFill>
                  <a:srgbClr val="000000"/>
                </a:solidFill>
                <a:latin typeface="Arial" charset="0"/>
              </a:rPr>
              <a:t>Компьютерная диагностика  </a:t>
            </a:r>
            <a:r>
              <a:rPr lang="ru-RU" b="1" dirty="0" err="1">
                <a:solidFill>
                  <a:srgbClr val="000000"/>
                </a:solidFill>
                <a:latin typeface="Arial" charset="0"/>
              </a:rPr>
              <a:t>профориентацинной</a:t>
            </a:r>
            <a:r>
              <a:rPr lang="ru-RU" b="1" dirty="0">
                <a:solidFill>
                  <a:srgbClr val="000000"/>
                </a:solidFill>
                <a:latin typeface="Arial" charset="0"/>
              </a:rPr>
              <a:t> направленности   с применением тестирований и </a:t>
            </a:r>
            <a:r>
              <a:rPr lang="ru-RU" b="1" dirty="0" err="1">
                <a:solidFill>
                  <a:srgbClr val="000000"/>
                </a:solidFill>
                <a:latin typeface="Arial" charset="0"/>
              </a:rPr>
              <a:t>опросников</a:t>
            </a:r>
            <a:r>
              <a:rPr lang="ru-RU" b="1" dirty="0">
                <a:solidFill>
                  <a:srgbClr val="000000"/>
                </a:solidFill>
                <a:latin typeface="Arial" charset="0"/>
              </a:rPr>
              <a:t>. Рекомендованных Министерством труда и занятости и социальной защиты Республики Татарстан «Кем  быть»</a:t>
            </a:r>
          </a:p>
        </p:txBody>
      </p:sp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179388" y="260350"/>
            <a:ext cx="8785225" cy="847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ПРОФОРИЕНТАЦИОННАЯ  РАБОТА </a:t>
            </a:r>
          </a:p>
          <a:p>
            <a:pPr algn="ctr">
              <a:defRPr/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С ИСПОЛЬЗОВАНИЕМ СОВРЕМЕННЫХ ТЕХНОЛОГИЙ</a:t>
            </a:r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179388" y="5516563"/>
            <a:ext cx="8785225" cy="1092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 ИСПОЛЬЗУЕМ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ИНФОРМАЦИОННО-КОМПЬЮТЕРНЫЕ ТЕХНОЛОГИИ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В ПРОФЕССИОНАЛЬНОМ САМООПРЕДЕЛЕНИИ УЧАЩИХСЯ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0" y="188913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5888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D:\Копия документов\Мои локументы\ПРОФОРИЕНТАЦИОННАЯ РАБОТА МЕТОДИСТА\2015  ПРОФОРИЕНТАЦИЯ\Работа Архиповой Т.К и Козловской Т.А Модель\конкурс\DSCN04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571625"/>
            <a:ext cx="4876800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267" grpId="0" animBg="1"/>
      <p:bldP spid="112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285875"/>
            <a:ext cx="1404937" cy="1341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4313" y="2714625"/>
            <a:ext cx="2071687" cy="9239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Казанский  автотранспортный техникум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50" y="214313"/>
            <a:ext cx="8678863" cy="847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898525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</a:rPr>
              <a:t>     СОЦИАЛЬНОЕ ПАРТНЕРСТВО В РАМКАХ</a:t>
            </a:r>
          </a:p>
          <a:p>
            <a:pPr marL="898525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</a:rPr>
              <a:t>МУНИЦИПАЛЬНОЙ ОБРАЗОВАТЕЛЬНОЙ СЕТИ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r="4348" b="24406"/>
          <a:stretch>
            <a:fillRect/>
          </a:stretch>
        </p:blipFill>
        <p:spPr bwMode="auto">
          <a:xfrm>
            <a:off x="428625" y="3714750"/>
            <a:ext cx="1571625" cy="1357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14313" y="5214938"/>
            <a:ext cx="2143125" cy="9239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Казанский нефтехмический колледж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97613" y="1438275"/>
            <a:ext cx="2162175" cy="1133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8788" y="4714875"/>
            <a:ext cx="1654175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63" y="4429125"/>
            <a:ext cx="2286000" cy="159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C:\Documents and Settings\Татьяна\Рабочий стол\2-z4-bc705cb8-2c1e-40ca-8a3a-af467040bdba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0" y="3071813"/>
            <a:ext cx="2322513" cy="1238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43313" y="1214438"/>
            <a:ext cx="1924050" cy="1609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785813" y="6215063"/>
            <a:ext cx="8001000" cy="50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Координация усилий по профориентационной работе с обучающимися 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459788" y="188913"/>
            <a:ext cx="50482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188" y="333375"/>
            <a:ext cx="54292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395288" y="504825"/>
            <a:ext cx="8497887" cy="1916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привлечение высококвалифицированного инженерно-технического состава и специалистов учреждений социальной значимости</a:t>
            </a:r>
            <a:r>
              <a:rPr lang="ru-RU" sz="200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к научно-исследовательской работе с учащимися</a:t>
            </a:r>
          </a:p>
          <a:p>
            <a:pPr>
              <a:defRPr/>
            </a:pPr>
            <a:endParaRPr lang="ru-RU" sz="2000" b="1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endParaRPr lang="ru-RU" sz="2000" b="1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4" name="Picture 3" descr="C:\Users\Анастасия.АНАСТАСИЯ\Desktop\настольный теннис\DSCN035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3929152"/>
            <a:ext cx="3557588" cy="2588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78" name="Picture 2" descr="C:\Users\Танечка\Desktop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628775"/>
            <a:ext cx="22320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 descr="C:\Users\Танечка\Desktop\kvz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250" y="1412875"/>
            <a:ext cx="108108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4" descr="C:\Users\Танечка\Desktop\shapk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25" y="2714625"/>
            <a:ext cx="37274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 descr="C:\Users\Танечка\Desktop\logo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1700213"/>
            <a:ext cx="244792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6" descr="C:\Users\Танечка\Desktop\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9925" y="2997200"/>
            <a:ext cx="18002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7" descr="C:\Users\Танечка\Desktop\1328202541_4722.jpg"/>
          <p:cNvPicPr>
            <a:picLocks noChangeAspect="1" noChangeArrowheads="1"/>
          </p:cNvPicPr>
          <p:nvPr/>
        </p:nvPicPr>
        <p:blipFill>
          <a:blip r:embed="rId8"/>
          <a:srcRect r="29840" b="34880"/>
          <a:stretch>
            <a:fillRect/>
          </a:stretch>
        </p:blipFill>
        <p:spPr bwMode="auto">
          <a:xfrm>
            <a:off x="428625" y="5357813"/>
            <a:ext cx="2005013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8" descr="C:\Users\Танечка\Desktop\i (1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95288" y="3644900"/>
            <a:ext cx="1876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5" name="Picture 9" descr="C:\Users\Танечка\Desktop\view_456565_396089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59563" y="5013325"/>
            <a:ext cx="2276475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243888" y="765175"/>
            <a:ext cx="5715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39750" y="1700213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14313" y="2786063"/>
            <a:ext cx="2371725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1" name="TextBox 14"/>
          <p:cNvSpPr txBox="1">
            <a:spLocks noChangeArrowheads="1"/>
          </p:cNvSpPr>
          <p:nvPr/>
        </p:nvSpPr>
        <p:spPr bwMode="auto">
          <a:xfrm>
            <a:off x="7127875" y="4292600"/>
            <a:ext cx="2016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Госпиталь ветеранов</a:t>
            </a:r>
          </a:p>
        </p:txBody>
      </p:sp>
      <p:sp>
        <p:nvSpPr>
          <p:cNvPr id="19472" name="TextBox 15"/>
          <p:cNvSpPr txBox="1">
            <a:spLocks noChangeArrowheads="1"/>
          </p:cNvSpPr>
          <p:nvPr/>
        </p:nvSpPr>
        <p:spPr bwMode="auto">
          <a:xfrm>
            <a:off x="6875463" y="5949950"/>
            <a:ext cx="20177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7 клиническая  больница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C:\Users\Анастасия.АНАСТАСИЯ\Desktop\настольный теннис\DSC09358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5500688" y="1357313"/>
            <a:ext cx="3173412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4" descr="C:\Users\Анастасия.АНАСТАСИЯ\Desktop\настольный теннис\DSC094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4286250"/>
            <a:ext cx="3101975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5" descr="C:\Users\Анастасия.АНАСТАСИЯ\Desktop\настольный теннис\DSC094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285875"/>
            <a:ext cx="3357562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 descr="C:\Users\Анастасия.АНАСТАСИЯ\Desktop\настольный теннис\DSC0938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4254500"/>
            <a:ext cx="307181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C:\Users\Анастасия.АНАСТАСИЯ\Desktop\настольный теннис\DSC0937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13" y="2500313"/>
            <a:ext cx="17145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0825" y="188913"/>
            <a:ext cx="8569325" cy="8477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</a:rPr>
              <a:t> 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Исследовательские уроки  -                                               формирование познавательных компетентностей 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72450" y="0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288" y="188913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0" y="188913"/>
            <a:ext cx="9036050" cy="8509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441325" algn="ctr">
              <a:lnSpc>
                <a:spcPct val="150000"/>
              </a:lnSpc>
              <a:defRPr/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</a:rPr>
              <a:t>ПРАКТИЧЕСКИЙ  ТУР  РЕГИОНАЛЬНОГО ЭТАПА   </a:t>
            </a:r>
          </a:p>
          <a:p>
            <a:pPr marL="441325" algn="ctr">
              <a:lnSpc>
                <a:spcPct val="150000"/>
              </a:lnSpc>
              <a:defRPr/>
            </a:pPr>
            <a:r>
              <a:rPr lang="ru-RU" sz="1600" b="1">
                <a:solidFill>
                  <a:schemeClr val="tx1"/>
                </a:solidFill>
                <a:latin typeface="Times New Roman" pitchFamily="18" charset="0"/>
              </a:rPr>
              <a:t>ВСЕРОССИЙСКОЙ  ОЛИМПИАДЫ ШКОЛЬНИКОВ   ПО  ТЕХНОЛОГИИ</a:t>
            </a:r>
          </a:p>
        </p:txBody>
      </p:sp>
      <p:pic>
        <p:nvPicPr>
          <p:cNvPr id="18435" name="Picture 5" descr="F:\02 февраль 07 ОЛИМПИАДА\2015 Олимпиада album\DSCN03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4149725"/>
            <a:ext cx="2855912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F:\02 февраль 07 ОЛИМПИАДА\2015 Олимпиада album\DSCN04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916113"/>
            <a:ext cx="2643187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 descr="C:\Users\Анастасия.АНАСТАСИЯ\Desktop\Лучший по профессии 2\DSCN02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1341438"/>
            <a:ext cx="28892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F:\02 февраль 07 ОЛИМПИАДА\2015 Олимпиада album\DSCN03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00" y="1500188"/>
            <a:ext cx="2611438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02 февраль 07 ОЛИМПИАДА\2015 Олимпиада album\DSCN048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8088" y="4437063"/>
            <a:ext cx="264160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99475" y="260350"/>
            <a:ext cx="644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388" y="188913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395288" y="188913"/>
            <a:ext cx="8424862" cy="1016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</a:rPr>
              <a:t> ТАК ПРОХОДИТ   РАЙОННЫЙ КОНКУРС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</a:rPr>
              <a:t>«ЛУЧШИЙ  ПО  ПРОФЕССИИ»</a:t>
            </a:r>
          </a:p>
        </p:txBody>
      </p:sp>
      <p:pic>
        <p:nvPicPr>
          <p:cNvPr id="20484" name="Picture 5" descr="C:\Users\Анастасия.АНАСТАСИЯ\Desktop\Лучший по профессии 2\DSCN00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3643313"/>
            <a:ext cx="2786062" cy="1954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5" name="Picture 6" descr="C:\Users\Анастасия.АНАСТАСИЯ\Desktop\Лучший по профессии 2\DSCN04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1714500"/>
            <a:ext cx="2744788" cy="183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1571625"/>
            <a:ext cx="2616200" cy="1903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Анастасия.АНАСТАСИЯ\Desktop\2015 МБОУ МУК-1 альбом фотографий\Лучший по профессии 2014\_DSC2807-0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63" y="3643313"/>
            <a:ext cx="2571750" cy="1936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71500" y="5949950"/>
            <a:ext cx="8215313" cy="7270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</a:rPr>
              <a:t> </a:t>
            </a:r>
            <a:r>
              <a:rPr lang="ru-RU" sz="2000">
                <a:solidFill>
                  <a:srgbClr val="000000"/>
                </a:solidFill>
                <a:latin typeface="Times New Roman" pitchFamily="18" charset="0"/>
              </a:rPr>
              <a:t>Ученики гимназии №102 ежегодно занимают ПРИЗОВЫЕ МЕСТА</a:t>
            </a:r>
          </a:p>
          <a:p>
            <a:pPr algn="ctr">
              <a:defRPr/>
            </a:pPr>
            <a:r>
              <a:rPr lang="ru-RU" sz="2000">
                <a:solidFill>
                  <a:srgbClr val="000000"/>
                </a:solidFill>
                <a:latin typeface="Times New Roman" pitchFamily="18" charset="0"/>
              </a:rPr>
              <a:t> в показе-демонстрации  сшитых моделей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43888" y="476250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288" y="476250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" y="1643063"/>
            <a:ext cx="2116138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1116013" y="476250"/>
            <a:ext cx="3455987" cy="4729163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ru-RU" sz="2000" dirty="0" smtClean="0"/>
              <a:t>     ОБУЧЕНИЕ ПОДРОСТКОВ И МОЛОДЁЖИ НАВЫКАМ ВЕДЕНИЯ БИЗНЕСА </a:t>
            </a:r>
          </a:p>
          <a:p>
            <a:pPr marL="365760" indent="15875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ru-RU" sz="2000" dirty="0" smtClean="0"/>
              <a:t>РАЗВИТИЕ МАЛЫХ И СРЕДНИХ </a:t>
            </a:r>
          </a:p>
          <a:p>
            <a:pPr marL="365760" indent="15875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ru-RU" sz="2000" dirty="0" smtClean="0"/>
              <a:t>ПРЕДПРИЯТИЙ С УЧАСТИЕМ </a:t>
            </a:r>
          </a:p>
          <a:p>
            <a:pPr marL="365760" indent="15875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ru-RU" sz="2000" dirty="0" smtClean="0"/>
              <a:t>ШКОЛЬНИКОВ ГОРОДА КАЗАНИ</a:t>
            </a:r>
            <a:r>
              <a:rPr lang="ru-RU" sz="2000" b="1" dirty="0" smtClean="0"/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000" dirty="0"/>
          </a:p>
        </p:txBody>
      </p:sp>
      <p:pic>
        <p:nvPicPr>
          <p:cNvPr id="7" name="Содержимое 6" descr="a71eb08b350426b2891f71e7eadd0246_XL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1196975"/>
            <a:ext cx="4157662" cy="2952750"/>
          </a:xfrm>
        </p:spPr>
      </p:pic>
      <p:sp>
        <p:nvSpPr>
          <p:cNvPr id="8" name="TextBox 7"/>
          <p:cNvSpPr txBox="1"/>
          <p:nvPr/>
        </p:nvSpPr>
        <p:spPr>
          <a:xfrm>
            <a:off x="827088" y="5157788"/>
            <a:ext cx="5616575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cs typeface="+mn-cs"/>
              </a:rPr>
              <a:t>Проекты  на  КОНКУРС «50 ИННОВАЦИОННЫХ ИДЕЙ РЕСПУБЛИКИ ТАТАРСТАН»</a:t>
            </a:r>
          </a:p>
          <a:p>
            <a:pPr>
              <a:defRPr/>
            </a:pPr>
            <a:r>
              <a:rPr lang="ru-RU" sz="2400" dirty="0">
                <a:cs typeface="+mn-cs"/>
              </a:rPr>
              <a:t>И </a:t>
            </a:r>
            <a:r>
              <a:rPr lang="ru-RU" sz="2400" cap="all" dirty="0">
                <a:cs typeface="+mn-cs"/>
              </a:rPr>
              <a:t>олимпиады</a:t>
            </a:r>
            <a:r>
              <a:rPr lang="ru-RU" sz="2400" dirty="0">
                <a:cs typeface="+mn-cs"/>
              </a:rPr>
              <a:t> ПО ТЕХНОЛОГИИ</a:t>
            </a:r>
          </a:p>
        </p:txBody>
      </p:sp>
      <p:pic>
        <p:nvPicPr>
          <p:cNvPr id="9" name="Picture 3" descr="DSC07567 - коп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4635500"/>
            <a:ext cx="2506663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726312"/>
            <a:ext cx="3929090" cy="2845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l="10943" r="12458"/>
          <a:stretch>
            <a:fillRect/>
          </a:stretch>
        </p:blipFill>
        <p:spPr bwMode="auto">
          <a:xfrm>
            <a:off x="642910" y="2143116"/>
            <a:ext cx="2857520" cy="2402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0" y="1412875"/>
            <a:ext cx="9144000" cy="3619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82563">
              <a:defRPr/>
            </a:pPr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ПОБЕДИТЕЛИ И ПРИЗЕРЫ - УЧАЩИЕСЯ  ГИМНАЗИИИ №102  ИМ. М.С.УСТИНОВОЙ</a:t>
            </a:r>
            <a:endParaRPr lang="ru-RU" sz="1600" b="1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274638" eaLnBrk="1" fontAlgn="auto" hangingPunct="1">
              <a:spcAft>
                <a:spcPts val="0"/>
              </a:spcAft>
              <a:defRPr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НАШИ  СОВМЕСТНЫЕ ДОСТИЖЕНИЯ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9125" y="2357438"/>
            <a:ext cx="4248150" cy="8509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КОНКУРС </a:t>
            </a:r>
          </a:p>
          <a:p>
            <a:pPr algn="ctr">
              <a:defRPr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«50 ИННОВАЦИОННЫХ ИДЕЙ </a:t>
            </a:r>
          </a:p>
          <a:p>
            <a:pPr algn="ctr">
              <a:defRPr/>
            </a:pPr>
            <a:r>
              <a:rPr lang="ru-RU" sz="1600" b="1">
                <a:solidFill>
                  <a:srgbClr val="000000"/>
                </a:solidFill>
                <a:latin typeface="Times New Roman" pitchFamily="18" charset="0"/>
              </a:rPr>
              <a:t>РЕСПУБЛИКИ ТАТАРСТАН»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3888" y="549275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549275"/>
            <a:ext cx="5715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0"/>
            <a:ext cx="7786687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3929063"/>
            <a:ext cx="7215187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668344" cy="459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78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7" y="1098735"/>
            <a:ext cx="7118603" cy="713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Организационная работа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65524" y="1345623"/>
            <a:ext cx="7721276" cy="51164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dirty="0"/>
              <a:t>Компьютерное тестирование по </a:t>
            </a:r>
            <a:r>
              <a:rPr lang="ru-RU" sz="2100" dirty="0" err="1"/>
              <a:t>профориентационной</a:t>
            </a:r>
            <a:r>
              <a:rPr lang="ru-RU" sz="2100" dirty="0"/>
              <a:t> программе «Кем быть»</a:t>
            </a:r>
            <a:endParaRPr lang="ru-RU" sz="2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252" y="3043454"/>
            <a:ext cx="2360469" cy="17703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6783" y="3054031"/>
            <a:ext cx="2445088" cy="18338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03368" y="2974022"/>
            <a:ext cx="2495237" cy="1871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0279" y="5347934"/>
            <a:ext cx="1663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FF0000"/>
                </a:solidFill>
              </a:rPr>
              <a:t> </a:t>
            </a:r>
            <a:r>
              <a:rPr lang="ru-RU" sz="2100" dirty="0" err="1">
                <a:solidFill>
                  <a:srgbClr val="FF0000"/>
                </a:solidFill>
              </a:rPr>
              <a:t>Маерс-Бригс</a:t>
            </a:r>
            <a:endParaRPr lang="ru-RU" sz="21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36" y="5297372"/>
            <a:ext cx="1663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FF0000"/>
                </a:solidFill>
              </a:rPr>
              <a:t>Методика </a:t>
            </a:r>
            <a:r>
              <a:rPr lang="ru-RU" sz="2100" dirty="0" err="1">
                <a:solidFill>
                  <a:srgbClr val="FF0000"/>
                </a:solidFill>
              </a:rPr>
              <a:t>Кейерси</a:t>
            </a:r>
            <a:endParaRPr lang="ru-RU" sz="21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5272" y="5285170"/>
            <a:ext cx="362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FF0000"/>
                </a:solidFill>
              </a:rPr>
              <a:t>Опросник </a:t>
            </a:r>
            <a:r>
              <a:rPr lang="ru-RU" sz="2100" dirty="0" err="1">
                <a:solidFill>
                  <a:srgbClr val="FF0000"/>
                </a:solidFill>
              </a:rPr>
              <a:t>Мехрабиана</a:t>
            </a:r>
            <a:r>
              <a:rPr lang="ru-RU" sz="2100" dirty="0">
                <a:solidFill>
                  <a:srgbClr val="FF0000"/>
                </a:solidFill>
              </a:rPr>
              <a:t>, Опросник «Ориентация»</a:t>
            </a:r>
            <a:endParaRPr lang="ru-RU" sz="21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68709" y="1986202"/>
            <a:ext cx="2208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FF0000"/>
                </a:solidFill>
              </a:rPr>
              <a:t>Конструктивность мотивации</a:t>
            </a:r>
            <a:endParaRPr lang="ru-RU" sz="21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778" y="2096340"/>
            <a:ext cx="22087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>
                <a:solidFill>
                  <a:srgbClr val="7030A0"/>
                </a:solidFill>
              </a:rPr>
              <a:t>7-8 классы </a:t>
            </a:r>
            <a:endParaRPr lang="ru-RU" sz="21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6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6" y="940377"/>
            <a:ext cx="5549577" cy="966355"/>
          </a:xfrm>
        </p:spPr>
        <p:txBody>
          <a:bodyPr>
            <a:normAutofit/>
          </a:bodyPr>
          <a:lstStyle/>
          <a:p>
            <a:r>
              <a:rPr lang="ru-RU" sz="1800" dirty="0"/>
              <a:t>Экскурсии в  УГКУ «ЦЗН по московскому и кировскому районам» Карьерный центр  Работа России.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54" y="2187286"/>
            <a:ext cx="2943519" cy="22076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970" y="1942885"/>
            <a:ext cx="2022331" cy="26964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316" y="3955473"/>
            <a:ext cx="1533958" cy="20452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770" y="1145571"/>
            <a:ext cx="2219758" cy="29596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43876"/>
            <a:ext cx="1918855" cy="255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9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6" y="1296162"/>
            <a:ext cx="7290054" cy="1533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Неделя «Профконсультанта»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65523" y="1626177"/>
            <a:ext cx="7290055" cy="519546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3600" dirty="0">
                <a:solidFill>
                  <a:srgbClr val="7030A0"/>
                </a:solidFill>
              </a:rPr>
              <a:t>«Дороги, которые мы выбираем»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729" y="2322369"/>
            <a:ext cx="3227395" cy="242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813297" y="918972"/>
            <a:ext cx="7290054" cy="73552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100" dirty="0"/>
              <a:t>Экскурсии  в ГАПОУ </a:t>
            </a:r>
            <a:br>
              <a:rPr lang="ru-RU" sz="2100" dirty="0"/>
            </a:br>
            <a:r>
              <a:rPr lang="ru-RU" sz="2100" dirty="0"/>
              <a:t>«Колледж технологии и Дизайна»</a:t>
            </a:r>
            <a:endParaRPr lang="ru-RU" sz="2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897" y="2280125"/>
            <a:ext cx="2241500" cy="27491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297" y="2307075"/>
            <a:ext cx="2021442" cy="2695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561" y="2280125"/>
            <a:ext cx="2061866" cy="274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0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6" y="992333"/>
            <a:ext cx="7627759" cy="654627"/>
          </a:xfrm>
        </p:spPr>
        <p:txBody>
          <a:bodyPr>
            <a:noAutofit/>
          </a:bodyPr>
          <a:lstStyle/>
          <a:p>
            <a:pPr algn="ctr"/>
            <a:r>
              <a:rPr lang="ru-RU" sz="2100" dirty="0"/>
              <a:t>Экскурсии  в ГАПОУ «Колледж технологии и Дизайна»</a:t>
            </a:r>
            <a:endParaRPr lang="ru-RU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12" y="1646960"/>
            <a:ext cx="1396078" cy="1861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121" y="1581225"/>
            <a:ext cx="1685219" cy="19401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383" y="1489516"/>
            <a:ext cx="1679984" cy="21235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012" y="3836142"/>
            <a:ext cx="1467418" cy="19565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1122" y="3743671"/>
            <a:ext cx="1606123" cy="21414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8019" y="3745936"/>
            <a:ext cx="1771347" cy="219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086" y="1077631"/>
            <a:ext cx="7952586" cy="315468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Экскурсии  в ГАПОУ </a:t>
            </a:r>
            <a:br>
              <a:rPr lang="ru-RU" sz="2400" dirty="0"/>
            </a:br>
            <a:r>
              <a:rPr lang="ru-RU" sz="2400" dirty="0"/>
              <a:t>« Казанский торгово-экономический техникум»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07" y="2319399"/>
            <a:ext cx="2400300" cy="32004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328" y="2319398"/>
            <a:ext cx="2309321" cy="31181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776" y="3051810"/>
            <a:ext cx="3717670" cy="2242522"/>
          </a:xfrm>
          <a:prstGeom prst="rect">
            <a:avLst/>
          </a:prstGeom>
        </p:spPr>
      </p:pic>
      <p:sp>
        <p:nvSpPr>
          <p:cNvPr id="9" name="Заголовок 6"/>
          <p:cNvSpPr txBox="1">
            <a:spLocks/>
          </p:cNvSpPr>
          <p:nvPr/>
        </p:nvSpPr>
        <p:spPr>
          <a:xfrm>
            <a:off x="2638531" y="1563059"/>
            <a:ext cx="7290054" cy="75633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dirty="0" err="1"/>
              <a:t>Профпроба</a:t>
            </a:r>
            <a:r>
              <a:rPr lang="ru-RU" sz="2100" dirty="0"/>
              <a:t> «фотографы»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83638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95" y="1613262"/>
            <a:ext cx="1627114" cy="27187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727" y="1579549"/>
            <a:ext cx="1991480" cy="26553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385" y="2972614"/>
            <a:ext cx="1772443" cy="2712185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9719" y="1119814"/>
            <a:ext cx="7290054" cy="15307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Профпроба</a:t>
            </a:r>
            <a:r>
              <a:rPr lang="ru-RU" dirty="0" smtClean="0"/>
              <a:t> «Парикмахеры»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9833" y="2972613"/>
            <a:ext cx="2042049" cy="272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7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705" y="1005217"/>
            <a:ext cx="8176697" cy="4134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профпробы</a:t>
            </a:r>
            <a:r>
              <a:rPr lang="ru-RU" dirty="0" smtClean="0"/>
              <a:t>:  Менеджер и  маркетинг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50" y="1911863"/>
            <a:ext cx="3399324" cy="18756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982" y="1911863"/>
            <a:ext cx="3365763" cy="18756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50" y="4186629"/>
            <a:ext cx="3509782" cy="15794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9982" y="4186629"/>
            <a:ext cx="3365764" cy="171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2213" y="1129611"/>
            <a:ext cx="7290054" cy="550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err="1" smtClean="0"/>
              <a:t>профпроба</a:t>
            </a:r>
            <a:r>
              <a:rPr lang="ru-RU" dirty="0" smtClean="0"/>
              <a:t> Товаровед- эксперт</a:t>
            </a:r>
            <a:endParaRPr lang="ru-RU" dirty="0"/>
          </a:p>
        </p:txBody>
      </p:sp>
      <p:sp>
        <p:nvSpPr>
          <p:cNvPr id="5" name="AutoShape 2" descr="C:\Users\%D0%A2%D0%B0%D1%82%D1%8C%D1%8F%D0%BD%D0%B0 %D0%9A%D0%BE%D0%BD%D1%81%D1%82%D0%B0%D0%BD%D1%82%D0%B8%D0%BD%D0%BE%D0%B2\Downloads\B68A9796.jpeg (1).webp"/>
          <p:cNvSpPr>
            <a:spLocks noChangeAspect="1" noChangeArrowheads="1"/>
          </p:cNvSpPr>
          <p:nvPr/>
        </p:nvSpPr>
        <p:spPr bwMode="auto">
          <a:xfrm>
            <a:off x="-922735" y="109763"/>
            <a:ext cx="7941469" cy="794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71" y="1703969"/>
            <a:ext cx="3399037" cy="16463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86" y="3676870"/>
            <a:ext cx="3479406" cy="16706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3982" y="1703969"/>
            <a:ext cx="3918286" cy="17632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982" y="3676870"/>
            <a:ext cx="3918286" cy="167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6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7" y="1051235"/>
            <a:ext cx="7290054" cy="3671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100" dirty="0"/>
              <a:t>Экскурсии в  </a:t>
            </a:r>
            <a:br>
              <a:rPr lang="ru-RU" sz="2100" dirty="0"/>
            </a:br>
            <a:r>
              <a:rPr lang="ru-RU" sz="2100" dirty="0"/>
              <a:t>ГАПОУ  Казанский </a:t>
            </a:r>
            <a:r>
              <a:rPr lang="ru-RU" sz="2100" dirty="0" err="1"/>
              <a:t>радиомеханический</a:t>
            </a:r>
            <a:r>
              <a:rPr lang="ru-RU" sz="2100" dirty="0"/>
              <a:t> колледж</a:t>
            </a:r>
            <a:endParaRPr lang="ru-RU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06" y="1637520"/>
            <a:ext cx="1719375" cy="3056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364" y="1544001"/>
            <a:ext cx="3683255" cy="20718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019" y="1544001"/>
            <a:ext cx="1472264" cy="26173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16116" b="11386"/>
          <a:stretch/>
        </p:blipFill>
        <p:spPr>
          <a:xfrm>
            <a:off x="2685096" y="3757061"/>
            <a:ext cx="1598335" cy="19846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t="22645"/>
          <a:stretch/>
        </p:blipFill>
        <p:spPr>
          <a:xfrm>
            <a:off x="5439298" y="3741474"/>
            <a:ext cx="1526021" cy="209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9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6" y="1077953"/>
            <a:ext cx="7290054" cy="2572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025" dirty="0"/>
              <a:t>встреча с мастером производственного обучения ГАПОУ  Казанский </a:t>
            </a:r>
            <a:r>
              <a:rPr lang="ru-RU" sz="2025" dirty="0" err="1"/>
              <a:t>радиомеханический</a:t>
            </a:r>
            <a:r>
              <a:rPr lang="ru-RU" sz="2025" dirty="0"/>
              <a:t> колледж </a:t>
            </a:r>
            <a:r>
              <a:rPr lang="ru-RU" sz="2025" dirty="0" err="1"/>
              <a:t>Сионковым</a:t>
            </a:r>
            <a:r>
              <a:rPr lang="ru-RU" sz="2025" dirty="0"/>
              <a:t> Д.И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7" y="2297430"/>
            <a:ext cx="3336845" cy="25026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525" y="2297430"/>
            <a:ext cx="3199685" cy="239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7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830536" y="1285860"/>
            <a:ext cx="831346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913"/>
            <a:ext cx="5500688" cy="301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Прямоугольник 1"/>
          <p:cNvSpPr>
            <a:spLocks noChangeArrowheads="1"/>
          </p:cNvSpPr>
          <p:nvPr/>
        </p:nvSpPr>
        <p:spPr bwMode="auto">
          <a:xfrm>
            <a:off x="5435600" y="0"/>
            <a:ext cx="37084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«</a:t>
            </a:r>
            <a:r>
              <a:rPr lang="ru-RU" b="1"/>
              <a:t>ГЛАВНАЯ ЗАДАЧА УЧИТЕЛЯ ТЕПЕРЬ НЕ ТОЛЬКО НАУЧИТЬ СВОЕМУ ПРЕДМЕТУ, НО И УМЕТЬ ОРГАНИЗОВАТЬ ДЕЯТЕЛЬНОСТЬ ДЕТЕЙ. ТАК СКАЗАТЬ, ВКЛЮЧЕНИЕ УЧЕНИКА В ПРОЦЕСС СОЗДАНИЯ» </a:t>
            </a:r>
          </a:p>
          <a:p>
            <a:endParaRPr lang="ru-RU"/>
          </a:p>
          <a:p>
            <a:r>
              <a:rPr lang="ru-RU"/>
              <a:t>В. РУБЦОВ, РЕКТОР МОСКОВСКОГО ГОСУДАРСТВЕННОГО ПСИХОЛОГО- ПЕДАГОГИЧЕСКОГО УНИВЕРСИТЕТА</a:t>
            </a:r>
          </a:p>
        </p:txBody>
      </p:sp>
      <p:sp>
        <p:nvSpPr>
          <p:cNvPr id="28676" name="Прямоугольник 2"/>
          <p:cNvSpPr>
            <a:spLocks noChangeArrowheads="1"/>
          </p:cNvSpPr>
          <p:nvPr/>
        </p:nvSpPr>
        <p:spPr bwMode="auto">
          <a:xfrm>
            <a:off x="714375" y="4143375"/>
            <a:ext cx="457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«</a:t>
            </a:r>
            <a:r>
              <a:rPr lang="ru-RU" b="1"/>
              <a:t>ДЛЯ НАЙМА 100 ЧЕЛОВЕК НА НОВОЕ ПРОИЗВОДСТВО ПРИШЛОСЬ ПРОТЕСТИРОВАТЬ 2400 КАНДИДАТОВ. БОЛЬШАЯ ЧАСТЬ НЕ ПРЕДСТАВЛЯЕТ, КАК ПОДОЙТИ К НОВОМУ ОБОРУДОВАНИЮ» </a:t>
            </a:r>
          </a:p>
          <a:p>
            <a:endParaRPr lang="ru-RU"/>
          </a:p>
          <a:p>
            <a:r>
              <a:rPr lang="ru-RU"/>
              <a:t>HR-ДИРЕКТОР КРУПНОГО ГОРНОДОБЫВАЮЩЕГО ПРЕДПРИЯТИЯ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D:\Копия документов\Мои локументы\ПРОФОРИЕНТАЦИОННАЯ РАБОТА МЕТОДИСТА\РАБОЧАЯ ПАПКА МЕТОДИСТА\сотрудничество с гимназией 102\Экскурсия в Центр Занятости Московского района\Экскурсия в Центр Занятости Московского района\DSC000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3895725"/>
            <a:ext cx="442912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> Сотрудничество  с  Центром труда и занятости Московского района</a:t>
            </a:r>
            <a:endParaRPr lang="ru-RU" dirty="0"/>
          </a:p>
        </p:txBody>
      </p:sp>
      <p:pic>
        <p:nvPicPr>
          <p:cNvPr id="29700" name="Picture 2" descr="D:\Копия документов\Мои локументы\ПРОФОРИЕНТАЦИОННАЯ РАБОТА МЕТОДИСТА\РАБОЧАЯ ПАПКА МЕТОДИСТА\сотрудничество с гимназией 102\Экскурсия в Центр Занятости Московского района\Экскурсия в Центр Занятости Московского района\DSC000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857375"/>
            <a:ext cx="4573588" cy="305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5500688" y="1785938"/>
            <a:ext cx="3143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   Ежегодно ЦЗН  посещают более </a:t>
            </a:r>
          </a:p>
          <a:p>
            <a:r>
              <a:rPr lang="ru-RU" sz="2400"/>
              <a:t>600 учеников в год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3" y="274638"/>
            <a:ext cx="7570787" cy="15113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 В гостях у Казанского авиационного технического колледжа</a:t>
            </a:r>
            <a:endParaRPr lang="ru-RU" sz="3200" dirty="0"/>
          </a:p>
        </p:txBody>
      </p:sp>
      <p:pic>
        <p:nvPicPr>
          <p:cNvPr id="1026" name="Picture 2" descr="F:\с флешки\презентация  и выступление Романовой Т.К\КАТТК\2015-12-09 09.52.45.jpg"/>
          <p:cNvPicPr>
            <a:picLocks noChangeAspect="1" noChangeArrowheads="1"/>
          </p:cNvPicPr>
          <p:nvPr/>
        </p:nvPicPr>
        <p:blipFill>
          <a:blip r:embed="rId2"/>
          <a:srcRect r="11955"/>
          <a:stretch>
            <a:fillRect/>
          </a:stretch>
        </p:blipFill>
        <p:spPr bwMode="auto">
          <a:xfrm>
            <a:off x="4916488" y="3214688"/>
            <a:ext cx="394176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с флешки\презентация  и выступление Романовой Т.К\КАТТК\2015-12-09 09.52.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989138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 флешки\презентация  и выступление Романовой Т.К\КАТТК\2015-12-09 09.56.55.jpg"/>
          <p:cNvPicPr>
            <a:picLocks noChangeAspect="1" noChangeArrowheads="1"/>
          </p:cNvPicPr>
          <p:nvPr/>
        </p:nvPicPr>
        <p:blipFill>
          <a:blip r:embed="rId2"/>
          <a:srcRect b="8293"/>
          <a:stretch>
            <a:fillRect/>
          </a:stretch>
        </p:blipFill>
        <p:spPr bwMode="auto">
          <a:xfrm>
            <a:off x="4716463" y="549275"/>
            <a:ext cx="3690937" cy="267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F:\с флешки\презентация  и выступление Романовой Т.К\КАТТК\2015-12-09 10.06.45.jpg"/>
          <p:cNvPicPr>
            <a:picLocks noChangeAspect="1" noChangeArrowheads="1"/>
          </p:cNvPicPr>
          <p:nvPr/>
        </p:nvPicPr>
        <p:blipFill>
          <a:blip r:embed="rId3"/>
          <a:srcRect l="42332"/>
          <a:stretch>
            <a:fillRect/>
          </a:stretch>
        </p:blipFill>
        <p:spPr bwMode="auto">
          <a:xfrm>
            <a:off x="1547813" y="333375"/>
            <a:ext cx="22002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F:\с флешки\презентация  и выступление Романовой Т.К\КАТТК\2015-12-09 10.06.27.jpg"/>
          <p:cNvPicPr>
            <a:picLocks noChangeAspect="1" noChangeArrowheads="1"/>
          </p:cNvPicPr>
          <p:nvPr/>
        </p:nvPicPr>
        <p:blipFill>
          <a:blip r:embed="rId4"/>
          <a:srcRect r="5077"/>
          <a:stretch>
            <a:fillRect/>
          </a:stretch>
        </p:blipFill>
        <p:spPr bwMode="auto">
          <a:xfrm>
            <a:off x="1187450" y="3789363"/>
            <a:ext cx="346392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F:\с флешки\презентация  и выступление Романовой Т.К\КАТТК\2015-12-09 10.10.10.jpg"/>
          <p:cNvPicPr>
            <a:picLocks noChangeAspect="1" noChangeArrowheads="1"/>
          </p:cNvPicPr>
          <p:nvPr/>
        </p:nvPicPr>
        <p:blipFill>
          <a:blip r:embed="rId5"/>
          <a:srcRect t="6976"/>
          <a:stretch>
            <a:fillRect/>
          </a:stretch>
        </p:blipFill>
        <p:spPr bwMode="auto">
          <a:xfrm>
            <a:off x="5076825" y="3933825"/>
            <a:ext cx="3648075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Box 5"/>
          <p:cNvSpPr txBox="1">
            <a:spLocks noChangeArrowheads="1"/>
          </p:cNvSpPr>
          <p:nvPr/>
        </p:nvSpPr>
        <p:spPr bwMode="auto">
          <a:xfrm>
            <a:off x="1331913" y="3213100"/>
            <a:ext cx="7488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ЛАБОРАТОРНЫЕ И ПРАКТИЧЕСКИЕ АУДИТОРИИ КОЛЛЕДЖА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549275"/>
            <a:ext cx="3732213" cy="49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9091" r="7793"/>
          <a:stretch>
            <a:fillRect/>
          </a:stretch>
        </p:blipFill>
        <p:spPr bwMode="auto">
          <a:xfrm>
            <a:off x="4356100" y="765175"/>
            <a:ext cx="45720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1116013" y="5949950"/>
            <a:ext cx="7559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СОВРЕМЕНННОЕ ПРОМЫШЛЕННОЕ ОБОРУДОВАНИЕ КОЛЛЕДЖА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350" y="3284538"/>
            <a:ext cx="4383088" cy="328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3" y="428625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Box 3"/>
          <p:cNvSpPr txBox="1">
            <a:spLocks noChangeArrowheads="1"/>
          </p:cNvSpPr>
          <p:nvPr/>
        </p:nvSpPr>
        <p:spPr bwMode="auto">
          <a:xfrm>
            <a:off x="6084888" y="4508500"/>
            <a:ext cx="25908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ГОТОВЫЕ ИЗДЕЛИЯ ВЫПОЛНЕНЫЕ  СТУДЕНТАМИ И УЧЕНИКАМИ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549275"/>
            <a:ext cx="6211888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2411413" y="5805488"/>
            <a:ext cx="5040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АВИАЦИОННЫЙ ДВИГАТЕЛЬ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:\с флешки\презентация  и выступление Романовой Т.К\Проведение школьных проб 15 февраля  казанский коледж технологии и  дизайна\IMG_20160215_1312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404813"/>
            <a:ext cx="6480175" cy="485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1258888" y="5661025"/>
            <a:ext cx="669766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Фелтинг –сухое валяние шерсти и </a:t>
            </a:r>
          </a:p>
          <a:p>
            <a:r>
              <a:rPr lang="ru-RU" sz="2400"/>
              <a:t>Окрашивание меховой шкурки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с флешки\презентация  и выступление Романовой Т.К\Проведение школьных проб 15 февраля  казанский коледж технологии и  дизайна\IMG_20160215_1438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476250"/>
            <a:ext cx="63500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Box 5"/>
          <p:cNvSpPr txBox="1">
            <a:spLocks noChangeArrowheads="1"/>
          </p:cNvSpPr>
          <p:nvPr/>
        </p:nvSpPr>
        <p:spPr bwMode="auto">
          <a:xfrm>
            <a:off x="1979613" y="5516563"/>
            <a:ext cx="67691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ВЫСТУПЛЕНИЕ В КАЧЕСТВЕ МОДЕЛЕЙ  ДЕМОНСТРИРУЮЩИХ  КОЛЛЕКЦИЮ ПАЛЬТО ИЗГОТОВЛЕННУЮ СТРУДЕНТАМИ КОЛЛЕДЖА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:\Загрузки и почта 2013-2014\22-10-2015_10-49-31\2015-10-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85750"/>
            <a:ext cx="4500563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 descr="D:\Копия документов\Мои локументы\ПРОФОРИЕНТАЦИОННАЯ РАБОТА МЕТОДИСТА\2015  ПРОФОРИЕНТАЦИЯ\Работа Архиповой Т.К и Козловской Т.А Модель\фотоотчет\DSC003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3429000"/>
            <a:ext cx="4429125" cy="332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286375" y="2357438"/>
            <a:ext cx="3500438" cy="9286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5572125" y="2571750"/>
            <a:ext cx="2786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МУЗЕЙ КМПО им. Горбунова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3698875"/>
            <a:ext cx="4714875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372100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latin typeface="Times New Roman" pitchFamily="18" charset="0"/>
              </a:rPr>
              <a:t>«…</a:t>
            </a:r>
            <a:r>
              <a:rPr lang="ru-RU" i="1" dirty="0" smtClean="0">
                <a:latin typeface="Times New Roman" pitchFamily="18" charset="0"/>
              </a:rPr>
              <a:t>профессии кажутся нам самыми возвышенными, если они пустили в нашем сердце глубокие корни, если идеям, господствующим в них, мы готовы принести в жертву нашу жизнь и все наши стремления. Они могут осчастливить того, кто имеет к ним призвание, но они обрекают на гибель того, кто принялся за них поспешно, необдуманно, поддавшись моменту</a:t>
            </a:r>
            <a:r>
              <a:rPr lang="ru-RU" dirty="0" smtClean="0">
                <a:latin typeface="Times New Roman" pitchFamily="18" charset="0"/>
              </a:rPr>
              <a:t>.»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>
              <a:latin typeface="Times New Roman" pitchFamily="18" charset="0"/>
            </a:endParaRPr>
          </a:p>
          <a:p>
            <a:pPr marL="365760" indent="-283464"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Times New Roman" pitchFamily="18" charset="0"/>
              </a:rPr>
              <a:t>К. Маркс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172450" y="0"/>
            <a:ext cx="971550" cy="620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636</TotalTime>
  <Words>749</Words>
  <Application>Microsoft Office PowerPoint</Application>
  <PresentationFormat>Экран (4:3)</PresentationFormat>
  <Paragraphs>118</Paragraphs>
  <Slides>43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2" baseType="lpstr">
      <vt:lpstr>Arial</vt:lpstr>
      <vt:lpstr>Calibri</vt:lpstr>
      <vt:lpstr>Corbel</vt:lpstr>
      <vt:lpstr>Gill Sans MT</vt:lpstr>
      <vt:lpstr>Times New Roman</vt:lpstr>
      <vt:lpstr>Verdana</vt:lpstr>
      <vt:lpstr>Wingdings</vt:lpstr>
      <vt:lpstr>Wingdings 2</vt:lpstr>
      <vt:lpstr>Солнцестояние</vt:lpstr>
      <vt:lpstr>Роль профориентации в выборе направления будущей профессиональной деятельности в условиях социального партнерства</vt:lpstr>
      <vt:lpstr>Из Указа Президента Российской Федерации от 07.05.2018 г. № 204</vt:lpstr>
      <vt:lpstr> Поставленные задачи  из Указа Президента Российской Федерации от 07.05.2018 г. № 204</vt:lpstr>
      <vt:lpstr>Свойства и особенности конкурентоспособной личности </vt:lpstr>
      <vt:lpstr>Презентация PowerPoint</vt:lpstr>
      <vt:lpstr>Территориальное расположение объектов сетевого взаимодействия</vt:lpstr>
      <vt:lpstr>Стратегия развития профориентационной работы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 СОВМЕСТНЫЕ ДОСТИЖЕНИЯ</vt:lpstr>
      <vt:lpstr>Презентация PowerPoint</vt:lpstr>
      <vt:lpstr>Презентация PowerPoint</vt:lpstr>
      <vt:lpstr>Организационная работа</vt:lpstr>
      <vt:lpstr>Экскурсии в  УГКУ «ЦЗН по московскому и кировскому районам» Карьерный центр  Работа России.</vt:lpstr>
      <vt:lpstr> Неделя «Профконсультанта»</vt:lpstr>
      <vt:lpstr>Экскурсии  в ГАПОУ  «Колледж технологии и Дизайна»</vt:lpstr>
      <vt:lpstr>Экскурсии  в ГАПОУ «Колледж технологии и Дизайна»</vt:lpstr>
      <vt:lpstr>Экскурсии  в ГАПОУ  « Казанский торгово-экономический техникум»</vt:lpstr>
      <vt:lpstr>Профпроба «Парикмахеры»</vt:lpstr>
      <vt:lpstr>профпробы:  Менеджер и  маркетинг</vt:lpstr>
      <vt:lpstr> профпроба Товаровед- эксперт</vt:lpstr>
      <vt:lpstr>Экскурсии в   ГАПОУ  Казанский радиомеханический колледж</vt:lpstr>
      <vt:lpstr> встреча с мастером производственного обучения ГАПОУ  Казанский радиомеханический колледж Сионковым Д.И.</vt:lpstr>
      <vt:lpstr>Презентация PowerPoint</vt:lpstr>
      <vt:lpstr>Презентация PowerPoint</vt:lpstr>
      <vt:lpstr> Сотрудничество  с  Центром труда и занятости Московского района</vt:lpstr>
      <vt:lpstr> В гостях у Казанского авиационного технического колледжа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muk1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tatyana_k</dc:creator>
  <cp:lastModifiedBy>Татьяна Константинов</cp:lastModifiedBy>
  <cp:revision>102</cp:revision>
  <dcterms:created xsi:type="dcterms:W3CDTF">2015-04-06T07:53:58Z</dcterms:created>
  <dcterms:modified xsi:type="dcterms:W3CDTF">2023-08-23T12:54:04Z</dcterms:modified>
</cp:coreProperties>
</file>